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48" r:id="rId2"/>
    <p:sldId id="323" r:id="rId3"/>
    <p:sldId id="349" r:id="rId4"/>
    <p:sldId id="324" r:id="rId5"/>
    <p:sldId id="325" r:id="rId6"/>
    <p:sldId id="326" r:id="rId7"/>
    <p:sldId id="327" r:id="rId8"/>
    <p:sldId id="328" r:id="rId9"/>
    <p:sldId id="329" r:id="rId10"/>
    <p:sldId id="330" r:id="rId11"/>
    <p:sldId id="331" r:id="rId12"/>
    <p:sldId id="332" r:id="rId13"/>
    <p:sldId id="350" r:id="rId14"/>
    <p:sldId id="333" r:id="rId15"/>
    <p:sldId id="334" r:id="rId16"/>
    <p:sldId id="335" r:id="rId17"/>
    <p:sldId id="336" r:id="rId18"/>
    <p:sldId id="351" r:id="rId19"/>
    <p:sldId id="341" r:id="rId20"/>
    <p:sldId id="342" r:id="rId21"/>
    <p:sldId id="343" r:id="rId22"/>
    <p:sldId id="344" r:id="rId23"/>
    <p:sldId id="345" r:id="rId24"/>
    <p:sldId id="34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9B15"/>
    <a:srgbClr val="FFC3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5"/>
    <p:restoredTop sz="94669"/>
  </p:normalViewPr>
  <p:slideViewPr>
    <p:cSldViewPr snapToGrid="0" snapToObjects="1">
      <p:cViewPr varScale="1">
        <p:scale>
          <a:sx n="135" d="100"/>
          <a:sy n="135" d="100"/>
        </p:scale>
        <p:origin x="162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CBFF34DD-6BDE-B244-859C-B71322ECD0E6}" type="datetimeFigureOut">
              <a:rPr lang="en-US" smtClean="0"/>
              <a:t>8/18/19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26392863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CBFF34DD-6BDE-B244-859C-B71322ECD0E6}" type="datetimeFigureOut">
              <a:rPr lang="en-US" smtClean="0"/>
              <a:t>8/18/19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254418824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2189"/>
            <a:ext cx="2057400" cy="5473974"/>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652189"/>
            <a:ext cx="6019800" cy="5473974"/>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CBFF34DD-6BDE-B244-859C-B71322ECD0E6}" type="datetimeFigureOut">
              <a:rPr lang="en-US" smtClean="0"/>
              <a:t>8/18/19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36193062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CBFF34DD-6BDE-B244-859C-B71322ECD0E6}" type="datetimeFigureOut">
              <a:rPr lang="en-US" smtClean="0"/>
              <a:t>8/18/19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7438086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CBFF34DD-6BDE-B244-859C-B71322ECD0E6}" type="datetimeFigureOut">
              <a:rPr lang="en-US" smtClean="0"/>
              <a:t>8/18/19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4527259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CBFF34DD-6BDE-B244-859C-B71322ECD0E6}" type="datetimeFigureOut">
              <a:rPr lang="en-US" smtClean="0"/>
              <a:t>8/18/19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30690008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CBFF34DD-6BDE-B244-859C-B71322ECD0E6}" type="datetimeFigureOut">
              <a:rPr lang="en-US" smtClean="0"/>
              <a:t>8/18/19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19483338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CBFF34DD-6BDE-B244-859C-B71322ECD0E6}" type="datetimeFigureOut">
              <a:rPr lang="en-US" smtClean="0"/>
              <a:t>8/18/19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21684162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FF34DD-6BDE-B244-859C-B71322ECD0E6}" type="datetimeFigureOut">
              <a:rPr lang="en-US" smtClean="0"/>
              <a:t>8/18/19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42182473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980"/>
            <a:ext cx="3008313" cy="84012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594980"/>
            <a:ext cx="5111750" cy="55311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CBFF34DD-6BDE-B244-859C-B71322ECD0E6}" type="datetimeFigureOut">
              <a:rPr lang="en-US" smtClean="0"/>
              <a:t>8/18/19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20039236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CBFF34DD-6BDE-B244-859C-B71322ECD0E6}" type="datetimeFigureOut">
              <a:rPr lang="en-US" smtClean="0"/>
              <a:t>8/18/19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4057D-44FD-1E4A-A27C-70BA9B747250}" type="slidenum">
              <a:rPr lang="en-US" smtClean="0"/>
              <a:t>‹#›</a:t>
            </a:fld>
            <a:endParaRPr lang="en-US"/>
          </a:p>
        </p:txBody>
      </p:sp>
    </p:spTree>
    <p:extLst>
      <p:ext uri="{BB962C8B-B14F-4D97-AF65-F5344CB8AC3E}">
        <p14:creationId xmlns:p14="http://schemas.microsoft.com/office/powerpoint/2010/main" val="254544978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59502"/>
            <a:ext cx="8229600" cy="1143000"/>
          </a:xfrm>
          <a:prstGeom prst="rect">
            <a:avLst/>
          </a:prstGeom>
        </p:spPr>
        <p:txBody>
          <a:bodyPr vert="horz" lIns="91440" tIns="45720" rIns="91440" bIns="45720" rtlCol="0" anchor="ctr">
            <a:normAutofit/>
          </a:bodyPr>
          <a:lstStyle/>
          <a:p>
            <a:r>
              <a:rPr lang="tr-TR" dirty="0" err="1"/>
              <a:t>Click</a:t>
            </a:r>
            <a:r>
              <a:rPr lang="tr-TR" dirty="0"/>
              <a:t> </a:t>
            </a:r>
            <a:r>
              <a:rPr lang="tr-TR" dirty="0" err="1"/>
              <a:t>to</a:t>
            </a:r>
            <a:r>
              <a:rPr lang="tr-TR" dirty="0"/>
              <a:t> </a:t>
            </a:r>
            <a:r>
              <a:rPr lang="tr-TR" dirty="0" err="1"/>
              <a:t>edit</a:t>
            </a:r>
            <a:r>
              <a:rPr lang="tr-TR" dirty="0"/>
              <a:t> Master </a:t>
            </a:r>
            <a:r>
              <a:rPr lang="tr-TR" dirty="0" err="1"/>
              <a:t>title</a:t>
            </a:r>
            <a:r>
              <a:rPr lang="tr-TR" dirty="0"/>
              <a:t> </a:t>
            </a:r>
            <a:r>
              <a:rPr lang="tr-TR" dirty="0" err="1"/>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dirty="0" err="1"/>
              <a:t>Click</a:t>
            </a:r>
            <a:r>
              <a:rPr lang="tr-TR" dirty="0"/>
              <a:t> </a:t>
            </a:r>
            <a:r>
              <a:rPr lang="tr-TR" dirty="0" err="1"/>
              <a:t>to</a:t>
            </a:r>
            <a:r>
              <a:rPr lang="tr-TR" dirty="0"/>
              <a:t> </a:t>
            </a:r>
            <a:r>
              <a:rPr lang="tr-TR" dirty="0" err="1"/>
              <a:t>edit</a:t>
            </a:r>
            <a:r>
              <a:rPr lang="tr-TR" dirty="0"/>
              <a:t> Master </a:t>
            </a:r>
            <a:r>
              <a:rPr lang="tr-TR" dirty="0" err="1"/>
              <a:t>text</a:t>
            </a:r>
            <a:r>
              <a:rPr lang="tr-TR" dirty="0"/>
              <a:t> </a:t>
            </a:r>
            <a:r>
              <a:rPr lang="tr-TR" dirty="0" err="1"/>
              <a:t>styles</a:t>
            </a:r>
            <a:endParaRPr lang="tr-TR" dirty="0"/>
          </a:p>
          <a:p>
            <a:pPr lvl="1"/>
            <a:r>
              <a:rPr lang="tr-TR" dirty="0"/>
              <a:t>Second </a:t>
            </a:r>
            <a:r>
              <a:rPr lang="tr-TR" dirty="0" err="1"/>
              <a:t>level</a:t>
            </a:r>
            <a:endParaRPr lang="tr-TR" dirty="0"/>
          </a:p>
          <a:p>
            <a:pPr lvl="2"/>
            <a:r>
              <a:rPr lang="tr-TR" dirty="0"/>
              <a:t>Third </a:t>
            </a:r>
            <a:r>
              <a:rPr lang="tr-TR" dirty="0" err="1"/>
              <a:t>level</a:t>
            </a:r>
            <a:endParaRPr lang="tr-TR" dirty="0"/>
          </a:p>
          <a:p>
            <a:pPr lvl="3"/>
            <a:r>
              <a:rPr lang="tr-TR" dirty="0" err="1"/>
              <a:t>Fourth</a:t>
            </a:r>
            <a:r>
              <a:rPr lang="tr-TR" dirty="0"/>
              <a:t> </a:t>
            </a:r>
            <a:r>
              <a:rPr lang="tr-TR" dirty="0" err="1"/>
              <a:t>level</a:t>
            </a:r>
            <a:endParaRPr lang="tr-TR" dirty="0"/>
          </a:p>
          <a:p>
            <a:pPr lvl="4"/>
            <a:r>
              <a:rPr lang="tr-TR" dirty="0" err="1"/>
              <a:t>Fifth</a:t>
            </a:r>
            <a:r>
              <a:rPr lang="tr-TR" dirty="0"/>
              <a:t> </a:t>
            </a:r>
            <a:r>
              <a:rPr lang="tr-TR" dirty="0" err="1"/>
              <a:t>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F34DD-6BDE-B244-859C-B71322ECD0E6}" type="datetimeFigureOut">
              <a:rPr lang="en-US" smtClean="0"/>
              <a:t>8/18/19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4057D-44FD-1E4A-A27C-70BA9B747250}" type="slidenum">
              <a:rPr lang="en-US" smtClean="0"/>
              <a:t>‹#›</a:t>
            </a:fld>
            <a:endParaRPr lang="en-US"/>
          </a:p>
        </p:txBody>
      </p:sp>
      <p:grpSp>
        <p:nvGrpSpPr>
          <p:cNvPr id="7" name="Group 6"/>
          <p:cNvGrpSpPr/>
          <p:nvPr userDrawn="1"/>
        </p:nvGrpSpPr>
        <p:grpSpPr>
          <a:xfrm>
            <a:off x="36636" y="-86829"/>
            <a:ext cx="8963869" cy="646331"/>
            <a:chOff x="36636" y="-86829"/>
            <a:chExt cx="8963869" cy="646331"/>
          </a:xfrm>
        </p:grpSpPr>
        <p:sp>
          <p:nvSpPr>
            <p:cNvPr id="8" name="TextBox 7"/>
            <p:cNvSpPr txBox="1"/>
            <p:nvPr/>
          </p:nvSpPr>
          <p:spPr>
            <a:xfrm>
              <a:off x="36636" y="-86829"/>
              <a:ext cx="8566789" cy="646331"/>
            </a:xfrm>
            <a:prstGeom prst="rect">
              <a:avLst/>
            </a:prstGeom>
            <a:noFill/>
          </p:spPr>
          <p:txBody>
            <a:bodyPr wrap="square" rtlCol="0">
              <a:spAutoFit/>
            </a:bodyPr>
            <a:lstStyle/>
            <a:p>
              <a:r>
                <a:rPr lang="en-US" sz="3600" dirty="0">
                  <a:solidFill>
                    <a:srgbClr val="000090"/>
                  </a:solidFill>
                  <a:latin typeface="Copperplate Gothic Bold"/>
                  <a:cs typeface="Copperplate Gothic Bold"/>
                </a:rPr>
                <a:t>NOVU</a:t>
              </a:r>
              <a:r>
                <a:rPr lang="en-US" sz="3600" b="1" dirty="0">
                  <a:solidFill>
                    <a:srgbClr val="D39B15"/>
                  </a:solidFill>
                  <a:latin typeface="Century Gothic"/>
                  <a:cs typeface="Century Gothic"/>
                </a:rPr>
                <a:t>MEK</a:t>
              </a:r>
              <a:r>
                <a:rPr lang="en-US" sz="3600" b="1" dirty="0">
                  <a:solidFill>
                    <a:srgbClr val="000090"/>
                  </a:solidFill>
                  <a:latin typeface="Century Gothic"/>
                  <a:cs typeface="Century Gothic"/>
                </a:rPr>
                <a:t> </a:t>
              </a:r>
              <a:r>
                <a:rPr lang="en-US" sz="1200" b="1" dirty="0" err="1">
                  <a:solidFill>
                    <a:srgbClr val="000090"/>
                  </a:solidFill>
                  <a:latin typeface="Century Gothic"/>
                  <a:cs typeface="Century Gothic"/>
                </a:rPr>
                <a:t>Mühendislik</a:t>
              </a:r>
              <a:r>
                <a:rPr lang="en-US" sz="1200" b="1" baseline="0" dirty="0">
                  <a:solidFill>
                    <a:srgbClr val="000090"/>
                  </a:solidFill>
                  <a:latin typeface="Century Gothic"/>
                  <a:cs typeface="Century Gothic"/>
                </a:rPr>
                <a:t> </a:t>
              </a:r>
              <a:r>
                <a:rPr lang="en-US" sz="1200" b="1" baseline="0" dirty="0" err="1">
                  <a:solidFill>
                    <a:srgbClr val="000090"/>
                  </a:solidFill>
                  <a:latin typeface="Century Gothic"/>
                  <a:cs typeface="Century Gothic"/>
                </a:rPr>
                <a:t>Danışmanlık</a:t>
              </a:r>
              <a:r>
                <a:rPr lang="en-US" sz="1200" b="1" baseline="0" dirty="0">
                  <a:solidFill>
                    <a:srgbClr val="000090"/>
                  </a:solidFill>
                  <a:latin typeface="Century Gothic"/>
                  <a:cs typeface="Century Gothic"/>
                </a:rPr>
                <a:t> </a:t>
              </a:r>
              <a:r>
                <a:rPr lang="en-US" sz="1200" b="1" baseline="0" dirty="0" err="1">
                  <a:solidFill>
                    <a:srgbClr val="000090"/>
                  </a:solidFill>
                  <a:latin typeface="Century Gothic"/>
                  <a:cs typeface="Century Gothic"/>
                </a:rPr>
                <a:t>Bilişim</a:t>
              </a:r>
              <a:r>
                <a:rPr lang="en-US" sz="1200" b="1" baseline="0" dirty="0">
                  <a:solidFill>
                    <a:srgbClr val="000090"/>
                  </a:solidFill>
                  <a:latin typeface="Century Gothic"/>
                  <a:cs typeface="Century Gothic"/>
                </a:rPr>
                <a:t> </a:t>
              </a:r>
              <a:r>
                <a:rPr lang="en-US" sz="1200" b="1" baseline="0" dirty="0" err="1">
                  <a:solidFill>
                    <a:srgbClr val="000090"/>
                  </a:solidFill>
                  <a:latin typeface="Century Gothic"/>
                  <a:cs typeface="Century Gothic"/>
                </a:rPr>
                <a:t>Makine</a:t>
              </a:r>
              <a:r>
                <a:rPr lang="en-US" sz="1200" b="1" baseline="0" dirty="0">
                  <a:solidFill>
                    <a:srgbClr val="000090"/>
                  </a:solidFill>
                  <a:latin typeface="Century Gothic"/>
                  <a:cs typeface="Century Gothic"/>
                </a:rPr>
                <a:t> </a:t>
              </a:r>
              <a:r>
                <a:rPr lang="en-US" sz="1200" b="1" baseline="0" dirty="0" err="1">
                  <a:solidFill>
                    <a:srgbClr val="000090"/>
                  </a:solidFill>
                  <a:latin typeface="Century Gothic"/>
                  <a:cs typeface="Century Gothic"/>
                </a:rPr>
                <a:t>Teknoloji</a:t>
              </a:r>
              <a:r>
                <a:rPr lang="en-US" sz="1200" b="1" baseline="0" dirty="0">
                  <a:solidFill>
                    <a:srgbClr val="000090"/>
                  </a:solidFill>
                  <a:latin typeface="Century Gothic"/>
                  <a:cs typeface="Century Gothic"/>
                </a:rPr>
                <a:t> </a:t>
              </a:r>
              <a:r>
                <a:rPr lang="en-US" sz="1200" b="1" baseline="0" dirty="0" err="1">
                  <a:solidFill>
                    <a:srgbClr val="000090"/>
                  </a:solidFill>
                  <a:latin typeface="Century Gothic"/>
                  <a:cs typeface="Century Gothic"/>
                </a:rPr>
                <a:t>Ticaret</a:t>
              </a:r>
              <a:r>
                <a:rPr lang="en-US" sz="1200" b="1" baseline="0" dirty="0">
                  <a:solidFill>
                    <a:srgbClr val="000090"/>
                  </a:solidFill>
                  <a:latin typeface="Century Gothic"/>
                  <a:cs typeface="Century Gothic"/>
                </a:rPr>
                <a:t> </a:t>
              </a:r>
              <a:r>
                <a:rPr lang="en-US" sz="1200" b="1" baseline="0" dirty="0" err="1">
                  <a:solidFill>
                    <a:srgbClr val="000090"/>
                  </a:solidFill>
                  <a:latin typeface="Century Gothic"/>
                  <a:cs typeface="Century Gothic"/>
                </a:rPr>
                <a:t>ve</a:t>
              </a:r>
              <a:r>
                <a:rPr lang="en-US" sz="1200" b="1" baseline="0" dirty="0">
                  <a:solidFill>
                    <a:srgbClr val="000090"/>
                  </a:solidFill>
                  <a:latin typeface="Century Gothic"/>
                  <a:cs typeface="Century Gothic"/>
                </a:rPr>
                <a:t> </a:t>
              </a:r>
              <a:r>
                <a:rPr lang="en-US" sz="1200" b="1" baseline="0" dirty="0" err="1">
                  <a:solidFill>
                    <a:srgbClr val="000090"/>
                  </a:solidFill>
                  <a:latin typeface="Century Gothic"/>
                  <a:cs typeface="Century Gothic"/>
                </a:rPr>
                <a:t>Sanayi</a:t>
              </a:r>
              <a:r>
                <a:rPr lang="en-US" sz="1200" b="1" baseline="0" dirty="0">
                  <a:solidFill>
                    <a:srgbClr val="000090"/>
                  </a:solidFill>
                  <a:latin typeface="Century Gothic"/>
                  <a:cs typeface="Century Gothic"/>
                </a:rPr>
                <a:t> Ltd. </a:t>
              </a:r>
              <a:r>
                <a:rPr lang="en-US" sz="1200" b="1" baseline="0" dirty="0" err="1">
                  <a:solidFill>
                    <a:srgbClr val="000090"/>
                  </a:solidFill>
                  <a:latin typeface="Century Gothic"/>
                  <a:cs typeface="Century Gothic"/>
                </a:rPr>
                <a:t>Şti</a:t>
              </a:r>
              <a:r>
                <a:rPr lang="en-US" sz="1200" b="1" baseline="0" dirty="0">
                  <a:solidFill>
                    <a:srgbClr val="000090"/>
                  </a:solidFill>
                  <a:latin typeface="Century Gothic"/>
                  <a:cs typeface="Century Gothic"/>
                </a:rPr>
                <a:t>.</a:t>
              </a:r>
              <a:endParaRPr lang="en-US" sz="1200" b="1" dirty="0">
                <a:solidFill>
                  <a:srgbClr val="000090"/>
                </a:solidFill>
                <a:latin typeface="Century Gothic"/>
                <a:cs typeface="Century Gothic"/>
              </a:endParaRPr>
            </a:p>
          </p:txBody>
        </p:sp>
        <p:cxnSp>
          <p:nvCxnSpPr>
            <p:cNvPr id="9" name="Straight Connector 8"/>
            <p:cNvCxnSpPr/>
            <p:nvPr/>
          </p:nvCxnSpPr>
          <p:spPr>
            <a:xfrm>
              <a:off x="158761" y="559502"/>
              <a:ext cx="8841744"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64636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3892" y="452483"/>
            <a:ext cx="7302988" cy="1077218"/>
          </a:xfrm>
          <a:prstGeom prst="rect">
            <a:avLst/>
          </a:prstGeom>
          <a:noFill/>
        </p:spPr>
        <p:txBody>
          <a:bodyPr wrap="square" rtlCol="0">
            <a:spAutoFit/>
          </a:bodyPr>
          <a:lstStyle/>
          <a:p>
            <a:pPr algn="ctr"/>
            <a:r>
              <a:rPr lang="en-US" sz="3200" b="1" cap="small" dirty="0">
                <a:solidFill>
                  <a:srgbClr val="D39B15"/>
                </a:solidFill>
              </a:rPr>
              <a:t>B</a:t>
            </a:r>
            <a:r>
              <a:rPr lang="en-US" sz="3200" cap="small" dirty="0">
                <a:solidFill>
                  <a:srgbClr val="000090"/>
                </a:solidFill>
              </a:rPr>
              <a:t>oundary</a:t>
            </a:r>
            <a:r>
              <a:rPr lang="en-US" sz="3200" cap="small" dirty="0"/>
              <a:t> </a:t>
            </a:r>
            <a:r>
              <a:rPr lang="en-US" sz="3200" b="1" cap="small" dirty="0">
                <a:solidFill>
                  <a:srgbClr val="D39B15"/>
                </a:solidFill>
              </a:rPr>
              <a:t>E</a:t>
            </a:r>
            <a:r>
              <a:rPr lang="en-US" sz="3200" cap="small" dirty="0">
                <a:solidFill>
                  <a:srgbClr val="000090"/>
                </a:solidFill>
              </a:rPr>
              <a:t>lements</a:t>
            </a:r>
            <a:r>
              <a:rPr lang="en-US" sz="3200" cap="small" dirty="0"/>
              <a:t> </a:t>
            </a:r>
            <a:r>
              <a:rPr lang="en-US" sz="3200" cap="small" dirty="0">
                <a:solidFill>
                  <a:srgbClr val="000090"/>
                </a:solidFill>
              </a:rPr>
              <a:t>for</a:t>
            </a:r>
            <a:r>
              <a:rPr lang="en-US" sz="3200" cap="small" dirty="0"/>
              <a:t> </a:t>
            </a:r>
            <a:r>
              <a:rPr lang="en-US" sz="3200" b="1" cap="small" dirty="0">
                <a:solidFill>
                  <a:srgbClr val="D39B15"/>
                </a:solidFill>
              </a:rPr>
              <a:t>E</a:t>
            </a:r>
            <a:r>
              <a:rPr lang="en-US" sz="3200" cap="small" dirty="0">
                <a:solidFill>
                  <a:srgbClr val="000090"/>
                </a:solidFill>
              </a:rPr>
              <a:t>ngineering</a:t>
            </a:r>
            <a:r>
              <a:rPr lang="en-US" sz="3200" cap="small" dirty="0"/>
              <a:t> </a:t>
            </a:r>
          </a:p>
          <a:p>
            <a:pPr algn="ctr"/>
            <a:r>
              <a:rPr lang="en-US" sz="3200" b="1" cap="small" dirty="0">
                <a:solidFill>
                  <a:srgbClr val="000090"/>
                </a:solidFill>
              </a:rPr>
              <a:t>BEE v1.0</a:t>
            </a:r>
            <a:r>
              <a:rPr lang="en-US" sz="3200" cap="small" dirty="0"/>
              <a:t> </a:t>
            </a:r>
          </a:p>
        </p:txBody>
      </p:sp>
      <p:grpSp>
        <p:nvGrpSpPr>
          <p:cNvPr id="16" name="Group 15"/>
          <p:cNvGrpSpPr>
            <a:grpSpLocks noChangeAspect="1"/>
          </p:cNvGrpSpPr>
          <p:nvPr/>
        </p:nvGrpSpPr>
        <p:grpSpPr>
          <a:xfrm>
            <a:off x="1914080" y="1661340"/>
            <a:ext cx="4999526" cy="5029200"/>
            <a:chOff x="755576" y="2708920"/>
            <a:chExt cx="3024336" cy="3042286"/>
          </a:xfrm>
        </p:grpSpPr>
        <p:sp>
          <p:nvSpPr>
            <p:cNvPr id="9" name="Hexagon 8"/>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BEE Main</a:t>
              </a:r>
            </a:p>
          </p:txBody>
        </p:sp>
        <p:sp>
          <p:nvSpPr>
            <p:cNvPr id="10" name="Hexagon 9"/>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Flow Module</a:t>
              </a:r>
            </a:p>
          </p:txBody>
        </p:sp>
        <p:sp>
          <p:nvSpPr>
            <p:cNvPr id="11" name="Hexagon 10"/>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Elasticity Module</a:t>
              </a:r>
            </a:p>
          </p:txBody>
        </p:sp>
        <p:sp>
          <p:nvSpPr>
            <p:cNvPr id="12" name="Hexagon 11"/>
            <p:cNvSpPr/>
            <p:nvPr/>
          </p:nvSpPr>
          <p:spPr>
            <a:xfrm>
              <a:off x="1691680" y="4743094"/>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Laplace Module</a:t>
              </a:r>
            </a:p>
          </p:txBody>
        </p:sp>
        <p:sp>
          <p:nvSpPr>
            <p:cNvPr id="13" name="Hexagon 12"/>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Coupled</a:t>
              </a:r>
            </a:p>
            <a:p>
              <a:pPr algn="ctr"/>
              <a:r>
                <a:rPr lang="en-US" sz="2000" dirty="0"/>
                <a:t>Elasticity</a:t>
              </a:r>
            </a:p>
            <a:p>
              <a:pPr algn="ctr"/>
              <a:r>
                <a:rPr lang="en-US" sz="2000" dirty="0"/>
                <a:t>Laplace Module</a:t>
              </a:r>
            </a:p>
          </p:txBody>
        </p:sp>
        <p:sp>
          <p:nvSpPr>
            <p:cNvPr id="14" name="Hexagon 13"/>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Coupled Flow Laplace Module</a:t>
              </a:r>
            </a:p>
          </p:txBody>
        </p:sp>
        <p:sp>
          <p:nvSpPr>
            <p:cNvPr id="15" name="Hexagon 14"/>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Coupled Elasticity Flow Module</a:t>
              </a:r>
            </a:p>
          </p:txBody>
        </p:sp>
      </p:grpSp>
    </p:spTree>
    <p:extLst>
      <p:ext uri="{BB962C8B-B14F-4D97-AF65-F5344CB8AC3E}">
        <p14:creationId xmlns:p14="http://schemas.microsoft.com/office/powerpoint/2010/main" val="109110393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907704" y="2195572"/>
            <a:ext cx="4104456"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sp>
        <p:nvSpPr>
          <p:cNvPr id="6" name="Oval 5"/>
          <p:cNvSpPr/>
          <p:nvPr/>
        </p:nvSpPr>
        <p:spPr>
          <a:xfrm>
            <a:off x="2267744" y="291565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cxnSp>
        <p:nvCxnSpPr>
          <p:cNvPr id="7" name="Straight Arrow Connector 6"/>
          <p:cNvCxnSpPr/>
          <p:nvPr/>
        </p:nvCxnSpPr>
        <p:spPr>
          <a:xfrm flipH="1">
            <a:off x="3707904" y="1706324"/>
            <a:ext cx="648073" cy="921296"/>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9" idx="0"/>
            <a:endCxn id="6" idx="4"/>
          </p:cNvCxnSpPr>
          <p:nvPr/>
        </p:nvCxnSpPr>
        <p:spPr>
          <a:xfrm flipH="1" flipV="1">
            <a:off x="2339752" y="3059668"/>
            <a:ext cx="417872" cy="648072"/>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95736" y="3707740"/>
            <a:ext cx="1123775" cy="461665"/>
          </a:xfrm>
          <a:prstGeom prst="rect">
            <a:avLst/>
          </a:prstGeom>
          <a:noFill/>
        </p:spPr>
        <p:txBody>
          <a:bodyPr wrap="none" rtlCol="0">
            <a:spAutoFit/>
          </a:bodyPr>
          <a:lstStyle/>
          <a:p>
            <a:r>
              <a:rPr lang="tr-TR" sz="2400" dirty="0" err="1">
                <a:solidFill>
                  <a:srgbClr val="000090"/>
                </a:solidFill>
              </a:rPr>
              <a:t>Particle</a:t>
            </a:r>
            <a:endParaRPr lang="en-US" sz="2400" dirty="0">
              <a:solidFill>
                <a:srgbClr val="000090"/>
              </a:solidFill>
            </a:endParaRPr>
          </a:p>
        </p:txBody>
      </p:sp>
      <p:cxnSp>
        <p:nvCxnSpPr>
          <p:cNvPr id="10" name="Straight Connector 9"/>
          <p:cNvCxnSpPr/>
          <p:nvPr/>
        </p:nvCxnSpPr>
        <p:spPr>
          <a:xfrm>
            <a:off x="1259632" y="2195572"/>
            <a:ext cx="0"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59632" y="2195572"/>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59632" y="2347972"/>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59632" y="2483604"/>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259632" y="262762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259632" y="2771636"/>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259632" y="2915652"/>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59632" y="3059668"/>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259632" y="3203684"/>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03648" y="1619508"/>
            <a:ext cx="0" cy="504056"/>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9552" y="1170260"/>
            <a:ext cx="2749471" cy="461665"/>
          </a:xfrm>
          <a:prstGeom prst="rect">
            <a:avLst/>
          </a:prstGeom>
          <a:noFill/>
        </p:spPr>
        <p:txBody>
          <a:bodyPr wrap="none" rtlCol="0">
            <a:spAutoFit/>
          </a:bodyPr>
          <a:lstStyle/>
          <a:p>
            <a:r>
              <a:rPr lang="tr-TR" sz="2400" dirty="0">
                <a:solidFill>
                  <a:srgbClr val="000090"/>
                </a:solidFill>
              </a:rPr>
              <a:t>BC: </a:t>
            </a:r>
            <a:r>
              <a:rPr lang="tr-TR" sz="2400" dirty="0" err="1">
                <a:solidFill>
                  <a:srgbClr val="000090"/>
                </a:solidFill>
              </a:rPr>
              <a:t>Uniform</a:t>
            </a:r>
            <a:r>
              <a:rPr lang="tr-TR" sz="2400" dirty="0">
                <a:solidFill>
                  <a:srgbClr val="000090"/>
                </a:solidFill>
              </a:rPr>
              <a:t> </a:t>
            </a:r>
            <a:r>
              <a:rPr lang="tr-TR" sz="2400" dirty="0" err="1">
                <a:solidFill>
                  <a:srgbClr val="000090"/>
                </a:solidFill>
              </a:rPr>
              <a:t>velocity</a:t>
            </a:r>
            <a:endParaRPr lang="en-US" sz="2400" dirty="0">
              <a:solidFill>
                <a:srgbClr val="000090"/>
              </a:solidFill>
            </a:endParaRPr>
          </a:p>
        </p:txBody>
      </p:sp>
      <p:cxnSp>
        <p:nvCxnSpPr>
          <p:cNvPr id="21" name="Straight Arrow Connector 20"/>
          <p:cNvCxnSpPr/>
          <p:nvPr/>
        </p:nvCxnSpPr>
        <p:spPr>
          <a:xfrm flipH="1" flipV="1">
            <a:off x="4644009" y="2195572"/>
            <a:ext cx="504055" cy="1368152"/>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355977" y="3203684"/>
            <a:ext cx="792087" cy="360040"/>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83968" y="3563724"/>
            <a:ext cx="2274982" cy="461665"/>
          </a:xfrm>
          <a:prstGeom prst="rect">
            <a:avLst/>
          </a:prstGeom>
          <a:noFill/>
        </p:spPr>
        <p:txBody>
          <a:bodyPr wrap="none" rtlCol="0">
            <a:spAutoFit/>
          </a:bodyPr>
          <a:lstStyle/>
          <a:p>
            <a:r>
              <a:rPr lang="tr-TR" sz="2400" dirty="0">
                <a:solidFill>
                  <a:srgbClr val="000090"/>
                </a:solidFill>
              </a:rPr>
              <a:t>BC: Zero </a:t>
            </a:r>
            <a:r>
              <a:rPr lang="tr-TR" sz="2400" dirty="0" err="1">
                <a:solidFill>
                  <a:srgbClr val="000090"/>
                </a:solidFill>
              </a:rPr>
              <a:t>velocity</a:t>
            </a:r>
            <a:endParaRPr lang="en-US" sz="2400" dirty="0">
              <a:solidFill>
                <a:srgbClr val="000090"/>
              </a:solidFill>
            </a:endParaRPr>
          </a:p>
        </p:txBody>
      </p:sp>
      <p:cxnSp>
        <p:nvCxnSpPr>
          <p:cNvPr id="24" name="Straight Arrow Connector 23"/>
          <p:cNvCxnSpPr/>
          <p:nvPr/>
        </p:nvCxnSpPr>
        <p:spPr>
          <a:xfrm flipH="1">
            <a:off x="6084168" y="2123564"/>
            <a:ext cx="474782" cy="576064"/>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12160" y="1621249"/>
            <a:ext cx="2288006" cy="461665"/>
          </a:xfrm>
          <a:prstGeom prst="rect">
            <a:avLst/>
          </a:prstGeom>
          <a:noFill/>
        </p:spPr>
        <p:txBody>
          <a:bodyPr wrap="none" rtlCol="0">
            <a:spAutoFit/>
          </a:bodyPr>
          <a:lstStyle/>
          <a:p>
            <a:r>
              <a:rPr lang="tr-TR" sz="2400" dirty="0">
                <a:solidFill>
                  <a:srgbClr val="000090"/>
                </a:solidFill>
              </a:rPr>
              <a:t>BC: Zero </a:t>
            </a:r>
            <a:r>
              <a:rPr lang="tr-TR" sz="2400" dirty="0" err="1">
                <a:solidFill>
                  <a:srgbClr val="000090"/>
                </a:solidFill>
              </a:rPr>
              <a:t>traction</a:t>
            </a:r>
            <a:endParaRPr lang="en-US" sz="2400" dirty="0">
              <a:solidFill>
                <a:srgbClr val="000090"/>
              </a:solidFill>
            </a:endParaRPr>
          </a:p>
        </p:txBody>
      </p:sp>
      <p:sp>
        <p:nvSpPr>
          <p:cNvPr id="26" name="TextBox 25"/>
          <p:cNvSpPr txBox="1"/>
          <p:nvPr/>
        </p:nvSpPr>
        <p:spPr>
          <a:xfrm>
            <a:off x="183185" y="4680718"/>
            <a:ext cx="8864252" cy="830997"/>
          </a:xfrm>
          <a:prstGeom prst="rect">
            <a:avLst/>
          </a:prstGeom>
          <a:noFill/>
        </p:spPr>
        <p:txBody>
          <a:bodyPr wrap="square" rtlCol="0">
            <a:spAutoFit/>
          </a:bodyPr>
          <a:lstStyle/>
          <a:p>
            <a:r>
              <a:rPr lang="en-US" sz="2400" dirty="0">
                <a:solidFill>
                  <a:srgbClr val="000090"/>
                </a:solidFill>
              </a:rPr>
              <a:t>Problems requiring extensive </a:t>
            </a:r>
            <a:r>
              <a:rPr lang="en-US" sz="2400" dirty="0" err="1">
                <a:solidFill>
                  <a:srgbClr val="000090"/>
                </a:solidFill>
              </a:rPr>
              <a:t>remeshing</a:t>
            </a:r>
            <a:r>
              <a:rPr lang="en-US" sz="2400" dirty="0">
                <a:solidFill>
                  <a:srgbClr val="000090"/>
                </a:solidFill>
              </a:rPr>
              <a:t>, boundary element method serves unique advantages.</a:t>
            </a:r>
          </a:p>
        </p:txBody>
      </p:sp>
      <p:sp>
        <p:nvSpPr>
          <p:cNvPr id="28" name="TextBox 27"/>
          <p:cNvSpPr txBox="1"/>
          <p:nvPr/>
        </p:nvSpPr>
        <p:spPr>
          <a:xfrm>
            <a:off x="164745" y="606657"/>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
        <p:nvSpPr>
          <p:cNvPr id="27" name="TextBox 26"/>
          <p:cNvSpPr txBox="1"/>
          <p:nvPr/>
        </p:nvSpPr>
        <p:spPr>
          <a:xfrm>
            <a:off x="3794089" y="1244659"/>
            <a:ext cx="1798239" cy="461665"/>
          </a:xfrm>
          <a:prstGeom prst="rect">
            <a:avLst/>
          </a:prstGeom>
          <a:noFill/>
        </p:spPr>
        <p:txBody>
          <a:bodyPr wrap="none" rtlCol="0">
            <a:spAutoFit/>
          </a:bodyPr>
          <a:lstStyle/>
          <a:p>
            <a:r>
              <a:rPr lang="tr-TR" sz="2400" dirty="0" err="1">
                <a:solidFill>
                  <a:srgbClr val="000090"/>
                </a:solidFill>
              </a:rPr>
              <a:t>Flow</a:t>
            </a:r>
            <a:r>
              <a:rPr lang="tr-TR" sz="2400" dirty="0">
                <a:solidFill>
                  <a:srgbClr val="000090"/>
                </a:solidFill>
              </a:rPr>
              <a:t> domain</a:t>
            </a:r>
            <a:endParaRPr lang="en-US" sz="2400" dirty="0">
              <a:solidFill>
                <a:srgbClr val="000090"/>
              </a:solidFill>
            </a:endParaRPr>
          </a:p>
        </p:txBody>
      </p:sp>
      <p:sp>
        <p:nvSpPr>
          <p:cNvPr id="29" name="TextBox 28"/>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1860460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519772" y="1417638"/>
            <a:ext cx="4104456"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sp>
        <p:nvSpPr>
          <p:cNvPr id="23" name="Oval 22"/>
          <p:cNvSpPr/>
          <p:nvPr/>
        </p:nvSpPr>
        <p:spPr>
          <a:xfrm>
            <a:off x="2879812" y="213771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9" y="2668813"/>
            <a:ext cx="8981049" cy="1912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24"/>
          <p:cNvSpPr txBox="1"/>
          <p:nvPr/>
        </p:nvSpPr>
        <p:spPr>
          <a:xfrm>
            <a:off x="274600" y="4659692"/>
            <a:ext cx="8793939" cy="1200328"/>
          </a:xfrm>
          <a:prstGeom prst="rect">
            <a:avLst/>
          </a:prstGeom>
          <a:noFill/>
        </p:spPr>
        <p:txBody>
          <a:bodyPr wrap="square" rtlCol="0">
            <a:spAutoFit/>
          </a:bodyPr>
          <a:lstStyle/>
          <a:p>
            <a:r>
              <a:rPr lang="en-US" sz="2400" b="1" dirty="0">
                <a:solidFill>
                  <a:srgbClr val="D39B15"/>
                </a:solidFill>
              </a:rPr>
              <a:t>In FEM or FVM:</a:t>
            </a:r>
            <a:endParaRPr lang="en-US" dirty="0">
              <a:solidFill>
                <a:srgbClr val="000090"/>
              </a:solidFill>
            </a:endParaRPr>
          </a:p>
          <a:p>
            <a:pPr marL="458788" indent="-236538">
              <a:buFont typeface="Arial"/>
              <a:buChar char="•"/>
            </a:pPr>
            <a:r>
              <a:rPr lang="en-US" sz="2400" dirty="0">
                <a:solidFill>
                  <a:srgbClr val="000090"/>
                </a:solidFill>
              </a:rPr>
              <a:t>As particle moves, the mesh needs to be modified.</a:t>
            </a:r>
          </a:p>
          <a:p>
            <a:pPr marL="458788" indent="-236538">
              <a:buFont typeface="Arial"/>
              <a:buChar char="•"/>
            </a:pPr>
            <a:r>
              <a:rPr lang="en-US" sz="2400" dirty="0">
                <a:solidFill>
                  <a:srgbClr val="000090"/>
                </a:solidFill>
              </a:rPr>
              <a:t>At some instants, </a:t>
            </a:r>
            <a:r>
              <a:rPr lang="en-US" sz="2400" dirty="0" err="1">
                <a:solidFill>
                  <a:srgbClr val="000090"/>
                </a:solidFill>
              </a:rPr>
              <a:t>remeshing</a:t>
            </a:r>
            <a:r>
              <a:rPr lang="en-US" sz="2400" dirty="0">
                <a:solidFill>
                  <a:srgbClr val="000090"/>
                </a:solidFill>
              </a:rPr>
              <a:t> is required.</a:t>
            </a:r>
          </a:p>
        </p:txBody>
      </p:sp>
      <p:sp>
        <p:nvSpPr>
          <p:cNvPr id="9" name="TextBox 8"/>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10" name="TextBox 9"/>
          <p:cNvSpPr txBox="1"/>
          <p:nvPr/>
        </p:nvSpPr>
        <p:spPr>
          <a:xfrm>
            <a:off x="164745" y="606657"/>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Tree>
    <p:extLst>
      <p:ext uri="{BB962C8B-B14F-4D97-AF65-F5344CB8AC3E}">
        <p14:creationId xmlns:p14="http://schemas.microsoft.com/office/powerpoint/2010/main" val="42236357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10" name="TextBox 9"/>
          <p:cNvSpPr txBox="1"/>
          <p:nvPr/>
        </p:nvSpPr>
        <p:spPr>
          <a:xfrm>
            <a:off x="164745" y="606657"/>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
        <p:nvSpPr>
          <p:cNvPr id="11" name="Rectangle 10"/>
          <p:cNvSpPr/>
          <p:nvPr/>
        </p:nvSpPr>
        <p:spPr>
          <a:xfrm>
            <a:off x="2519772" y="1417638"/>
            <a:ext cx="4104456"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79812" y="213771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9" y="2668813"/>
            <a:ext cx="8981049" cy="1912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 y="2663031"/>
            <a:ext cx="8988125" cy="1922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 y="2629670"/>
            <a:ext cx="9092413" cy="1951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p:nvSpPr>
        <p:spPr>
          <a:xfrm>
            <a:off x="274600" y="4659692"/>
            <a:ext cx="8793939" cy="1200328"/>
          </a:xfrm>
          <a:prstGeom prst="rect">
            <a:avLst/>
          </a:prstGeom>
          <a:noFill/>
        </p:spPr>
        <p:txBody>
          <a:bodyPr wrap="square" rtlCol="0">
            <a:spAutoFit/>
          </a:bodyPr>
          <a:lstStyle/>
          <a:p>
            <a:r>
              <a:rPr lang="en-US" sz="2400" b="1" dirty="0">
                <a:solidFill>
                  <a:srgbClr val="D39B15"/>
                </a:solidFill>
              </a:rPr>
              <a:t>In FEM or FVM:</a:t>
            </a:r>
          </a:p>
          <a:p>
            <a:r>
              <a:rPr lang="en-US" sz="2400" dirty="0">
                <a:solidFill>
                  <a:srgbClr val="000090"/>
                </a:solidFill>
              </a:rPr>
              <a:t>For some instances, the time required for the </a:t>
            </a:r>
            <a:r>
              <a:rPr lang="en-US" sz="2400" dirty="0" err="1">
                <a:solidFill>
                  <a:srgbClr val="000090"/>
                </a:solidFill>
              </a:rPr>
              <a:t>remeshing</a:t>
            </a:r>
            <a:r>
              <a:rPr lang="en-US" sz="2400" dirty="0">
                <a:solidFill>
                  <a:srgbClr val="000090"/>
                </a:solidFill>
              </a:rPr>
              <a:t> can be more than the time required for the solution of the problem </a:t>
            </a:r>
            <a:endParaRPr lang="en-US" dirty="0">
              <a:solidFill>
                <a:srgbClr val="000090"/>
              </a:solidFill>
            </a:endParaRPr>
          </a:p>
        </p:txBody>
      </p:sp>
    </p:spTree>
    <p:extLst>
      <p:ext uri="{BB962C8B-B14F-4D97-AF65-F5344CB8AC3E}">
        <p14:creationId xmlns:p14="http://schemas.microsoft.com/office/powerpoint/2010/main" val="193004718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10" name="TextBox 9"/>
          <p:cNvSpPr txBox="1"/>
          <p:nvPr/>
        </p:nvSpPr>
        <p:spPr>
          <a:xfrm>
            <a:off x="164745" y="606657"/>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
        <p:nvSpPr>
          <p:cNvPr id="11" name="Rectangle 10"/>
          <p:cNvSpPr/>
          <p:nvPr/>
        </p:nvSpPr>
        <p:spPr>
          <a:xfrm>
            <a:off x="2519772" y="1417638"/>
            <a:ext cx="4104456"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79812" y="213771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9" y="2668813"/>
            <a:ext cx="8981049" cy="1912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 y="2663031"/>
            <a:ext cx="8988125" cy="1922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 y="2629670"/>
            <a:ext cx="9092413" cy="1951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p:nvSpPr>
        <p:spPr>
          <a:xfrm>
            <a:off x="274600" y="4659692"/>
            <a:ext cx="8793939" cy="1200329"/>
          </a:xfrm>
          <a:prstGeom prst="rect">
            <a:avLst/>
          </a:prstGeom>
          <a:noFill/>
        </p:spPr>
        <p:txBody>
          <a:bodyPr wrap="square" rtlCol="0">
            <a:spAutoFit/>
          </a:bodyPr>
          <a:lstStyle/>
          <a:p>
            <a:r>
              <a:rPr lang="en-US" sz="2400" b="1" dirty="0">
                <a:solidFill>
                  <a:srgbClr val="D39B15"/>
                </a:solidFill>
              </a:rPr>
              <a:t>In FEM or FVM:</a:t>
            </a:r>
          </a:p>
          <a:p>
            <a:r>
              <a:rPr lang="en-US" sz="2400" dirty="0">
                <a:solidFill>
                  <a:srgbClr val="000090"/>
                </a:solidFill>
              </a:rPr>
              <a:t>Also, each remeshing requires interpolation, which involves errors, leading to wrong solutions or sometimes no solution. </a:t>
            </a:r>
            <a:endParaRPr lang="en-US" dirty="0">
              <a:solidFill>
                <a:srgbClr val="000090"/>
              </a:solidFill>
            </a:endParaRPr>
          </a:p>
        </p:txBody>
      </p:sp>
    </p:spTree>
    <p:extLst>
      <p:ext uri="{BB962C8B-B14F-4D97-AF65-F5344CB8AC3E}">
        <p14:creationId xmlns:p14="http://schemas.microsoft.com/office/powerpoint/2010/main" val="33468004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19772" y="1417638"/>
            <a:ext cx="4104456"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sp>
        <p:nvSpPr>
          <p:cNvPr id="6" name="Oval 5"/>
          <p:cNvSpPr/>
          <p:nvPr/>
        </p:nvSpPr>
        <p:spPr>
          <a:xfrm>
            <a:off x="2879812" y="213771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sp>
        <p:nvSpPr>
          <p:cNvPr id="8" name="TextBox 7"/>
          <p:cNvSpPr txBox="1"/>
          <p:nvPr/>
        </p:nvSpPr>
        <p:spPr>
          <a:xfrm>
            <a:off x="179512" y="4678926"/>
            <a:ext cx="8784976" cy="1200328"/>
          </a:xfrm>
          <a:prstGeom prst="rect">
            <a:avLst/>
          </a:prstGeom>
          <a:noFill/>
        </p:spPr>
        <p:txBody>
          <a:bodyPr wrap="square" rtlCol="0">
            <a:spAutoFit/>
          </a:bodyPr>
          <a:lstStyle/>
          <a:p>
            <a:r>
              <a:rPr lang="en-US" sz="2400" b="1" dirty="0">
                <a:solidFill>
                  <a:srgbClr val="D39B15"/>
                </a:solidFill>
              </a:rPr>
              <a:t>In BEM:</a:t>
            </a:r>
            <a:endParaRPr lang="en-US" sz="2400" b="1" dirty="0">
              <a:solidFill>
                <a:srgbClr val="000090"/>
              </a:solidFill>
            </a:endParaRPr>
          </a:p>
          <a:p>
            <a:r>
              <a:rPr lang="en-US" sz="2400" dirty="0">
                <a:solidFill>
                  <a:srgbClr val="000090"/>
                </a:solidFill>
              </a:rPr>
              <a:t>Moving only the elements on the particle is enough. No need of interior mesh within the solution domain.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5961"/>
            <a:ext cx="9144000" cy="2164304"/>
          </a:xfrm>
          <a:prstGeom prst="rect">
            <a:avLst/>
          </a:prstGeom>
        </p:spPr>
      </p:pic>
      <p:sp>
        <p:nvSpPr>
          <p:cNvPr id="10" name="TextBox 9"/>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11" name="TextBox 10"/>
          <p:cNvSpPr txBox="1"/>
          <p:nvPr/>
        </p:nvSpPr>
        <p:spPr>
          <a:xfrm>
            <a:off x="164745" y="606657"/>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Tree>
    <p:extLst>
      <p:ext uri="{BB962C8B-B14F-4D97-AF65-F5344CB8AC3E}">
        <p14:creationId xmlns:p14="http://schemas.microsoft.com/office/powerpoint/2010/main" val="33852486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19772" y="1417638"/>
            <a:ext cx="4104456"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sp>
        <p:nvSpPr>
          <p:cNvPr id="6" name="Oval 5"/>
          <p:cNvSpPr/>
          <p:nvPr/>
        </p:nvSpPr>
        <p:spPr>
          <a:xfrm>
            <a:off x="2879812" y="2137718"/>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sp>
        <p:nvSpPr>
          <p:cNvPr id="8" name="TextBox 7"/>
          <p:cNvSpPr txBox="1"/>
          <p:nvPr/>
        </p:nvSpPr>
        <p:spPr>
          <a:xfrm>
            <a:off x="179512" y="4678926"/>
            <a:ext cx="8784976" cy="1200329"/>
          </a:xfrm>
          <a:prstGeom prst="rect">
            <a:avLst/>
          </a:prstGeom>
          <a:noFill/>
        </p:spPr>
        <p:txBody>
          <a:bodyPr wrap="square" rtlCol="0">
            <a:spAutoFit/>
          </a:bodyPr>
          <a:lstStyle/>
          <a:p>
            <a:r>
              <a:rPr lang="en-US" sz="2400" b="1" dirty="0">
                <a:solidFill>
                  <a:srgbClr val="D39B15"/>
                </a:solidFill>
              </a:rPr>
              <a:t>In BEM:</a:t>
            </a:r>
            <a:endParaRPr lang="en-US" sz="2400" b="1" dirty="0">
              <a:solidFill>
                <a:srgbClr val="000090"/>
              </a:solidFill>
            </a:endParaRPr>
          </a:p>
          <a:p>
            <a:r>
              <a:rPr lang="en-US" sz="2400" dirty="0">
                <a:solidFill>
                  <a:srgbClr val="000090"/>
                </a:solidFill>
              </a:rPr>
              <a:t>Since the continuity conditions are satisfied exactly within the solution region, there exists no interpolation errors. </a:t>
            </a:r>
          </a:p>
        </p:txBody>
      </p:sp>
      <p:sp>
        <p:nvSpPr>
          <p:cNvPr id="10" name="TextBox 9"/>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11" name="TextBox 10"/>
          <p:cNvSpPr txBox="1"/>
          <p:nvPr/>
        </p:nvSpPr>
        <p:spPr>
          <a:xfrm>
            <a:off x="164745" y="606657"/>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4621"/>
            <a:ext cx="9144000" cy="2164305"/>
          </a:xfrm>
          <a:prstGeom prst="rect">
            <a:avLst/>
          </a:prstGeom>
        </p:spPr>
      </p:pic>
    </p:spTree>
    <p:extLst>
      <p:ext uri="{BB962C8B-B14F-4D97-AF65-F5344CB8AC3E}">
        <p14:creationId xmlns:p14="http://schemas.microsoft.com/office/powerpoint/2010/main" val="582513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0" y="867445"/>
            <a:ext cx="9148425" cy="5231144"/>
            <a:chOff x="26384" y="1556810"/>
            <a:chExt cx="9148425" cy="5231144"/>
          </a:xfrm>
        </p:grpSpPr>
        <p:sp>
          <p:nvSpPr>
            <p:cNvPr id="75" name="TextBox 74"/>
            <p:cNvSpPr txBox="1"/>
            <p:nvPr/>
          </p:nvSpPr>
          <p:spPr>
            <a:xfrm>
              <a:off x="7295218" y="6016738"/>
              <a:ext cx="1879591" cy="400110"/>
            </a:xfrm>
            <a:prstGeom prst="rect">
              <a:avLst/>
            </a:prstGeom>
            <a:noFill/>
            <a:ln w="38100">
              <a:solidFill>
                <a:srgbClr val="FFFFFF"/>
              </a:solidFill>
            </a:ln>
          </p:spPr>
          <p:txBody>
            <a:bodyPr wrap="none" rtlCol="0">
              <a:spAutoFit/>
            </a:bodyPr>
            <a:lstStyle/>
            <a:p>
              <a:r>
                <a:rPr lang="en-US" sz="2000" dirty="0">
                  <a:solidFill>
                    <a:srgbClr val="000090"/>
                  </a:solidFill>
                </a:rPr>
                <a:t>Reflected waves</a:t>
              </a:r>
            </a:p>
          </p:txBody>
        </p:sp>
        <p:sp>
          <p:nvSpPr>
            <p:cNvPr id="49" name="TextBox 48"/>
            <p:cNvSpPr txBox="1"/>
            <p:nvPr/>
          </p:nvSpPr>
          <p:spPr>
            <a:xfrm>
              <a:off x="2042695" y="5863949"/>
              <a:ext cx="2470651" cy="707886"/>
            </a:xfrm>
            <a:prstGeom prst="rect">
              <a:avLst/>
            </a:prstGeom>
            <a:noFill/>
            <a:ln w="38100">
              <a:solidFill>
                <a:srgbClr val="FFFFFF"/>
              </a:solidFill>
            </a:ln>
          </p:spPr>
          <p:txBody>
            <a:bodyPr wrap="square" rtlCol="0">
              <a:spAutoFit/>
            </a:bodyPr>
            <a:lstStyle/>
            <a:p>
              <a:r>
                <a:rPr lang="en-US" sz="2000" dirty="0">
                  <a:solidFill>
                    <a:srgbClr val="000090"/>
                  </a:solidFill>
                </a:rPr>
                <a:t>Wave propagation is satisfied inherently</a:t>
              </a:r>
            </a:p>
          </p:txBody>
        </p:sp>
        <p:sp>
          <p:nvSpPr>
            <p:cNvPr id="47" name="TextBox 46"/>
            <p:cNvSpPr txBox="1"/>
            <p:nvPr/>
          </p:nvSpPr>
          <p:spPr>
            <a:xfrm>
              <a:off x="26384" y="5727218"/>
              <a:ext cx="2029415" cy="707886"/>
            </a:xfrm>
            <a:prstGeom prst="rect">
              <a:avLst/>
            </a:prstGeom>
            <a:noFill/>
            <a:ln w="38100">
              <a:solidFill>
                <a:srgbClr val="FFFFFF"/>
              </a:solidFill>
            </a:ln>
          </p:spPr>
          <p:txBody>
            <a:bodyPr wrap="square" rtlCol="0">
              <a:spAutoFit/>
            </a:bodyPr>
            <a:lstStyle/>
            <a:p>
              <a:r>
                <a:rPr lang="en-US" sz="2000" dirty="0">
                  <a:solidFill>
                    <a:srgbClr val="000090"/>
                  </a:solidFill>
                </a:rPr>
                <a:t>No need for bounded domain</a:t>
              </a:r>
            </a:p>
          </p:txBody>
        </p:sp>
        <p:cxnSp>
          <p:nvCxnSpPr>
            <p:cNvPr id="10" name="Straight Connector 9"/>
            <p:cNvCxnSpPr/>
            <p:nvPr/>
          </p:nvCxnSpPr>
          <p:spPr>
            <a:xfrm>
              <a:off x="2546790" y="2389530"/>
              <a:ext cx="648072" cy="0"/>
            </a:xfrm>
            <a:prstGeom prst="line">
              <a:avLst/>
            </a:prstGeom>
            <a:ln w="38100">
              <a:solidFill>
                <a:srgbClr val="00009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94862" y="2389530"/>
              <a:ext cx="1728192" cy="0"/>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23054" y="2389530"/>
              <a:ext cx="792088" cy="0"/>
            </a:xfrm>
            <a:prstGeom prst="line">
              <a:avLst/>
            </a:prstGeom>
            <a:ln w="38100">
              <a:solidFill>
                <a:srgbClr val="000090"/>
              </a:solidFill>
              <a:prstDash val="dash"/>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770926" y="2101498"/>
              <a:ext cx="720080" cy="288032"/>
            </a:xfrm>
            <a:prstGeom prst="round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90"/>
                </a:solidFill>
              </a:endParaRPr>
            </a:p>
          </p:txBody>
        </p:sp>
        <p:cxnSp>
          <p:nvCxnSpPr>
            <p:cNvPr id="14" name="Straight Arrow Connector 13"/>
            <p:cNvCxnSpPr>
              <a:endCxn id="13" idx="0"/>
            </p:cNvCxnSpPr>
            <p:nvPr/>
          </p:nvCxnSpPr>
          <p:spPr>
            <a:xfrm>
              <a:off x="4130966" y="1597442"/>
              <a:ext cx="0" cy="504056"/>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09887" y="1556810"/>
              <a:ext cx="558616" cy="400110"/>
            </a:xfrm>
            <a:prstGeom prst="rect">
              <a:avLst/>
            </a:prstGeom>
            <a:noFill/>
            <a:ln w="38100">
              <a:noFill/>
            </a:ln>
          </p:spPr>
          <p:txBody>
            <a:bodyPr wrap="none" rtlCol="0">
              <a:spAutoFit/>
            </a:bodyPr>
            <a:lstStyle/>
            <a:p>
              <a:r>
                <a:rPr lang="en-US" sz="2000" dirty="0">
                  <a:solidFill>
                    <a:srgbClr val="000090"/>
                  </a:solidFill>
                </a:rPr>
                <a:t>P(t)</a:t>
              </a:r>
            </a:p>
          </p:txBody>
        </p:sp>
        <p:cxnSp>
          <p:nvCxnSpPr>
            <p:cNvPr id="16" name="Straight Connector 15"/>
            <p:cNvCxnSpPr>
              <a:stCxn id="15" idx="3"/>
            </p:cNvCxnSpPr>
            <p:nvPr/>
          </p:nvCxnSpPr>
          <p:spPr>
            <a:xfrm>
              <a:off x="4668503" y="1756865"/>
              <a:ext cx="758607" cy="169277"/>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15278" y="1702194"/>
              <a:ext cx="1598064" cy="400110"/>
            </a:xfrm>
            <a:prstGeom prst="rect">
              <a:avLst/>
            </a:prstGeom>
            <a:noFill/>
            <a:ln w="38100">
              <a:solidFill>
                <a:srgbClr val="FFFFFF"/>
              </a:solidFill>
            </a:ln>
          </p:spPr>
          <p:txBody>
            <a:bodyPr wrap="none" rtlCol="0">
              <a:spAutoFit/>
            </a:bodyPr>
            <a:lstStyle/>
            <a:p>
              <a:r>
                <a:rPr lang="en-US" sz="2000" dirty="0">
                  <a:solidFill>
                    <a:srgbClr val="000090"/>
                  </a:solidFill>
                </a:rPr>
                <a:t>Dynamic load</a:t>
              </a:r>
            </a:p>
          </p:txBody>
        </p:sp>
        <p:cxnSp>
          <p:nvCxnSpPr>
            <p:cNvPr id="18" name="Straight Connector 17"/>
            <p:cNvCxnSpPr>
              <a:stCxn id="13" idx="1"/>
            </p:cNvCxnSpPr>
            <p:nvPr/>
          </p:nvCxnSpPr>
          <p:spPr>
            <a:xfrm flipH="1" flipV="1">
              <a:off x="2978838" y="1966774"/>
              <a:ext cx="792088" cy="278740"/>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51628" y="1706782"/>
              <a:ext cx="1158741" cy="400110"/>
            </a:xfrm>
            <a:prstGeom prst="rect">
              <a:avLst/>
            </a:prstGeom>
            <a:noFill/>
            <a:ln w="38100">
              <a:solidFill>
                <a:srgbClr val="FFFFFF"/>
              </a:solidFill>
            </a:ln>
          </p:spPr>
          <p:txBody>
            <a:bodyPr wrap="none" rtlCol="0">
              <a:spAutoFit/>
            </a:bodyPr>
            <a:lstStyle/>
            <a:p>
              <a:r>
                <a:rPr lang="en-US" sz="2000" dirty="0">
                  <a:solidFill>
                    <a:srgbClr val="000090"/>
                  </a:solidFill>
                </a:rPr>
                <a:t>Structure</a:t>
              </a:r>
            </a:p>
          </p:txBody>
        </p:sp>
        <p:sp>
          <p:nvSpPr>
            <p:cNvPr id="20" name="Freeform 19"/>
            <p:cNvSpPr/>
            <p:nvPr/>
          </p:nvSpPr>
          <p:spPr>
            <a:xfrm>
              <a:off x="2532141" y="2369133"/>
              <a:ext cx="3327017" cy="1262743"/>
            </a:xfrm>
            <a:custGeom>
              <a:avLst/>
              <a:gdLst>
                <a:gd name="connsiteX0" fmla="*/ 0 w 3338286"/>
                <a:gd name="connsiteY0" fmla="*/ 0 h 1262743"/>
                <a:gd name="connsiteX1" fmla="*/ 14514 w 3338286"/>
                <a:gd name="connsiteY1" fmla="*/ 275772 h 1262743"/>
                <a:gd name="connsiteX2" fmla="*/ 101600 w 3338286"/>
                <a:gd name="connsiteY2" fmla="*/ 449943 h 1262743"/>
                <a:gd name="connsiteX3" fmla="*/ 145143 w 3338286"/>
                <a:gd name="connsiteY3" fmla="*/ 493486 h 1262743"/>
                <a:gd name="connsiteX4" fmla="*/ 174171 w 3338286"/>
                <a:gd name="connsiteY4" fmla="*/ 537029 h 1262743"/>
                <a:gd name="connsiteX5" fmla="*/ 261257 w 3338286"/>
                <a:gd name="connsiteY5" fmla="*/ 595086 h 1262743"/>
                <a:gd name="connsiteX6" fmla="*/ 304800 w 3338286"/>
                <a:gd name="connsiteY6" fmla="*/ 624115 h 1262743"/>
                <a:gd name="connsiteX7" fmla="*/ 333828 w 3338286"/>
                <a:gd name="connsiteY7" fmla="*/ 667658 h 1262743"/>
                <a:gd name="connsiteX8" fmla="*/ 377371 w 3338286"/>
                <a:gd name="connsiteY8" fmla="*/ 682172 h 1262743"/>
                <a:gd name="connsiteX9" fmla="*/ 464457 w 3338286"/>
                <a:gd name="connsiteY9" fmla="*/ 740229 h 1262743"/>
                <a:gd name="connsiteX10" fmla="*/ 464457 w 3338286"/>
                <a:gd name="connsiteY10" fmla="*/ 740229 h 1262743"/>
                <a:gd name="connsiteX11" fmla="*/ 638628 w 3338286"/>
                <a:gd name="connsiteY11" fmla="*/ 885372 h 1262743"/>
                <a:gd name="connsiteX12" fmla="*/ 682171 w 3338286"/>
                <a:gd name="connsiteY12" fmla="*/ 914400 h 1262743"/>
                <a:gd name="connsiteX13" fmla="*/ 769257 w 3338286"/>
                <a:gd name="connsiteY13" fmla="*/ 957943 h 1262743"/>
                <a:gd name="connsiteX14" fmla="*/ 856343 w 3338286"/>
                <a:gd name="connsiteY14" fmla="*/ 986972 h 1262743"/>
                <a:gd name="connsiteX15" fmla="*/ 943428 w 3338286"/>
                <a:gd name="connsiteY15" fmla="*/ 1030515 h 1262743"/>
                <a:gd name="connsiteX16" fmla="*/ 986971 w 3338286"/>
                <a:gd name="connsiteY16" fmla="*/ 1059543 h 1262743"/>
                <a:gd name="connsiteX17" fmla="*/ 1030514 w 3338286"/>
                <a:gd name="connsiteY17" fmla="*/ 1074058 h 1262743"/>
                <a:gd name="connsiteX18" fmla="*/ 1088571 w 3338286"/>
                <a:gd name="connsiteY18" fmla="*/ 1103086 h 1262743"/>
                <a:gd name="connsiteX19" fmla="*/ 1132114 w 3338286"/>
                <a:gd name="connsiteY19" fmla="*/ 1132115 h 1262743"/>
                <a:gd name="connsiteX20" fmla="*/ 1190171 w 3338286"/>
                <a:gd name="connsiteY20" fmla="*/ 1146629 h 1262743"/>
                <a:gd name="connsiteX21" fmla="*/ 1233714 w 3338286"/>
                <a:gd name="connsiteY21" fmla="*/ 1161143 h 1262743"/>
                <a:gd name="connsiteX22" fmla="*/ 1277257 w 3338286"/>
                <a:gd name="connsiteY22" fmla="*/ 1204686 h 1262743"/>
                <a:gd name="connsiteX23" fmla="*/ 1393371 w 3338286"/>
                <a:gd name="connsiteY23" fmla="*/ 1248229 h 1262743"/>
                <a:gd name="connsiteX24" fmla="*/ 1436914 w 3338286"/>
                <a:gd name="connsiteY24" fmla="*/ 1262743 h 1262743"/>
                <a:gd name="connsiteX25" fmla="*/ 1567543 w 3338286"/>
                <a:gd name="connsiteY25" fmla="*/ 1233715 h 1262743"/>
                <a:gd name="connsiteX26" fmla="*/ 1611086 w 3338286"/>
                <a:gd name="connsiteY26" fmla="*/ 1204686 h 1262743"/>
                <a:gd name="connsiteX27" fmla="*/ 1712686 w 3338286"/>
                <a:gd name="connsiteY27" fmla="*/ 1175658 h 1262743"/>
                <a:gd name="connsiteX28" fmla="*/ 1814286 w 3338286"/>
                <a:gd name="connsiteY28" fmla="*/ 1146629 h 1262743"/>
                <a:gd name="connsiteX29" fmla="*/ 2104571 w 3338286"/>
                <a:gd name="connsiteY29" fmla="*/ 1117600 h 1262743"/>
                <a:gd name="connsiteX30" fmla="*/ 2264228 w 3338286"/>
                <a:gd name="connsiteY30" fmla="*/ 1103086 h 1262743"/>
                <a:gd name="connsiteX31" fmla="*/ 2438400 w 3338286"/>
                <a:gd name="connsiteY31" fmla="*/ 1059543 h 1262743"/>
                <a:gd name="connsiteX32" fmla="*/ 2525486 w 3338286"/>
                <a:gd name="connsiteY32" fmla="*/ 1030515 h 1262743"/>
                <a:gd name="connsiteX33" fmla="*/ 2641600 w 3338286"/>
                <a:gd name="connsiteY33" fmla="*/ 1001486 h 1262743"/>
                <a:gd name="connsiteX34" fmla="*/ 2743200 w 3338286"/>
                <a:gd name="connsiteY34" fmla="*/ 972458 h 1262743"/>
                <a:gd name="connsiteX35" fmla="*/ 2830286 w 3338286"/>
                <a:gd name="connsiteY35" fmla="*/ 943429 h 1262743"/>
                <a:gd name="connsiteX36" fmla="*/ 2873828 w 3338286"/>
                <a:gd name="connsiteY36" fmla="*/ 914400 h 1262743"/>
                <a:gd name="connsiteX37" fmla="*/ 2917371 w 3338286"/>
                <a:gd name="connsiteY37" fmla="*/ 899886 h 1262743"/>
                <a:gd name="connsiteX38" fmla="*/ 3004457 w 3338286"/>
                <a:gd name="connsiteY38" fmla="*/ 841829 h 1262743"/>
                <a:gd name="connsiteX39" fmla="*/ 3120571 w 3338286"/>
                <a:gd name="connsiteY39" fmla="*/ 754743 h 1262743"/>
                <a:gd name="connsiteX40" fmla="*/ 3207657 w 3338286"/>
                <a:gd name="connsiteY40" fmla="*/ 696686 h 1262743"/>
                <a:gd name="connsiteX41" fmla="*/ 3251200 w 3338286"/>
                <a:gd name="connsiteY41" fmla="*/ 667658 h 1262743"/>
                <a:gd name="connsiteX42" fmla="*/ 3280228 w 3338286"/>
                <a:gd name="connsiteY42" fmla="*/ 624115 h 1262743"/>
                <a:gd name="connsiteX43" fmla="*/ 3309257 w 3338286"/>
                <a:gd name="connsiteY43" fmla="*/ 537029 h 1262743"/>
                <a:gd name="connsiteX44" fmla="*/ 3338286 w 3338286"/>
                <a:gd name="connsiteY44" fmla="*/ 464458 h 1262743"/>
                <a:gd name="connsiteX45" fmla="*/ 3323771 w 3338286"/>
                <a:gd name="connsiteY45" fmla="*/ 232229 h 1262743"/>
                <a:gd name="connsiteX46" fmla="*/ 3251200 w 3338286"/>
                <a:gd name="connsiteY46" fmla="*/ 145143 h 1262743"/>
                <a:gd name="connsiteX47" fmla="*/ 3164114 w 3338286"/>
                <a:gd name="connsiteY47" fmla="*/ 29029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38286" h="1262743">
                  <a:moveTo>
                    <a:pt x="0" y="0"/>
                  </a:moveTo>
                  <a:cubicBezTo>
                    <a:pt x="4838" y="91924"/>
                    <a:pt x="3547" y="184376"/>
                    <a:pt x="14514" y="275772"/>
                  </a:cubicBezTo>
                  <a:cubicBezTo>
                    <a:pt x="20953" y="329430"/>
                    <a:pt x="64905" y="413248"/>
                    <a:pt x="101600" y="449943"/>
                  </a:cubicBezTo>
                  <a:cubicBezTo>
                    <a:pt x="116114" y="464457"/>
                    <a:pt x="132002" y="477717"/>
                    <a:pt x="145143" y="493486"/>
                  </a:cubicBezTo>
                  <a:cubicBezTo>
                    <a:pt x="156310" y="506887"/>
                    <a:pt x="161043" y="525542"/>
                    <a:pt x="174171" y="537029"/>
                  </a:cubicBezTo>
                  <a:cubicBezTo>
                    <a:pt x="200427" y="560003"/>
                    <a:pt x="232228" y="575734"/>
                    <a:pt x="261257" y="595086"/>
                  </a:cubicBezTo>
                  <a:lnTo>
                    <a:pt x="304800" y="624115"/>
                  </a:lnTo>
                  <a:cubicBezTo>
                    <a:pt x="314476" y="638629"/>
                    <a:pt x="320207" y="656761"/>
                    <a:pt x="333828" y="667658"/>
                  </a:cubicBezTo>
                  <a:cubicBezTo>
                    <a:pt x="345775" y="677215"/>
                    <a:pt x="363997" y="674742"/>
                    <a:pt x="377371" y="682172"/>
                  </a:cubicBezTo>
                  <a:cubicBezTo>
                    <a:pt x="407869" y="699115"/>
                    <a:pt x="435428" y="720877"/>
                    <a:pt x="464457" y="740229"/>
                  </a:cubicBezTo>
                  <a:lnTo>
                    <a:pt x="464457" y="740229"/>
                  </a:lnTo>
                  <a:cubicBezTo>
                    <a:pt x="576210" y="851982"/>
                    <a:pt x="517387" y="804545"/>
                    <a:pt x="638628" y="885372"/>
                  </a:cubicBezTo>
                  <a:cubicBezTo>
                    <a:pt x="653142" y="895048"/>
                    <a:pt x="665622" y="908884"/>
                    <a:pt x="682171" y="914400"/>
                  </a:cubicBezTo>
                  <a:cubicBezTo>
                    <a:pt x="840984" y="967340"/>
                    <a:pt x="600426" y="882908"/>
                    <a:pt x="769257" y="957943"/>
                  </a:cubicBezTo>
                  <a:cubicBezTo>
                    <a:pt x="797219" y="970370"/>
                    <a:pt x="830883" y="969999"/>
                    <a:pt x="856343" y="986972"/>
                  </a:cubicBezTo>
                  <a:cubicBezTo>
                    <a:pt x="981132" y="1070163"/>
                    <a:pt x="823245" y="970423"/>
                    <a:pt x="943428" y="1030515"/>
                  </a:cubicBezTo>
                  <a:cubicBezTo>
                    <a:pt x="959030" y="1038316"/>
                    <a:pt x="971369" y="1051742"/>
                    <a:pt x="986971" y="1059543"/>
                  </a:cubicBezTo>
                  <a:cubicBezTo>
                    <a:pt x="1000655" y="1066385"/>
                    <a:pt x="1016452" y="1068031"/>
                    <a:pt x="1030514" y="1074058"/>
                  </a:cubicBezTo>
                  <a:cubicBezTo>
                    <a:pt x="1050401" y="1082581"/>
                    <a:pt x="1069785" y="1092351"/>
                    <a:pt x="1088571" y="1103086"/>
                  </a:cubicBezTo>
                  <a:cubicBezTo>
                    <a:pt x="1103717" y="1111741"/>
                    <a:pt x="1116080" y="1125243"/>
                    <a:pt x="1132114" y="1132115"/>
                  </a:cubicBezTo>
                  <a:cubicBezTo>
                    <a:pt x="1150449" y="1139973"/>
                    <a:pt x="1170991" y="1141149"/>
                    <a:pt x="1190171" y="1146629"/>
                  </a:cubicBezTo>
                  <a:cubicBezTo>
                    <a:pt x="1204882" y="1150832"/>
                    <a:pt x="1219200" y="1156305"/>
                    <a:pt x="1233714" y="1161143"/>
                  </a:cubicBezTo>
                  <a:cubicBezTo>
                    <a:pt x="1248228" y="1175657"/>
                    <a:pt x="1260554" y="1192755"/>
                    <a:pt x="1277257" y="1204686"/>
                  </a:cubicBezTo>
                  <a:cubicBezTo>
                    <a:pt x="1322352" y="1236897"/>
                    <a:pt x="1342723" y="1233758"/>
                    <a:pt x="1393371" y="1248229"/>
                  </a:cubicBezTo>
                  <a:cubicBezTo>
                    <a:pt x="1408082" y="1252432"/>
                    <a:pt x="1422400" y="1257905"/>
                    <a:pt x="1436914" y="1262743"/>
                  </a:cubicBezTo>
                  <a:cubicBezTo>
                    <a:pt x="1480457" y="1253067"/>
                    <a:pt x="1525227" y="1247820"/>
                    <a:pt x="1567543" y="1233715"/>
                  </a:cubicBezTo>
                  <a:cubicBezTo>
                    <a:pt x="1584092" y="1228199"/>
                    <a:pt x="1595484" y="1212487"/>
                    <a:pt x="1611086" y="1204686"/>
                  </a:cubicBezTo>
                  <a:cubicBezTo>
                    <a:pt x="1634288" y="1193085"/>
                    <a:pt x="1690982" y="1181859"/>
                    <a:pt x="1712686" y="1175658"/>
                  </a:cubicBezTo>
                  <a:cubicBezTo>
                    <a:pt x="1767106" y="1160109"/>
                    <a:pt x="1751878" y="1157976"/>
                    <a:pt x="1814286" y="1146629"/>
                  </a:cubicBezTo>
                  <a:cubicBezTo>
                    <a:pt x="1921296" y="1127173"/>
                    <a:pt x="1986947" y="1127402"/>
                    <a:pt x="2104571" y="1117600"/>
                  </a:cubicBezTo>
                  <a:lnTo>
                    <a:pt x="2264228" y="1103086"/>
                  </a:lnTo>
                  <a:lnTo>
                    <a:pt x="2438400" y="1059543"/>
                  </a:lnTo>
                  <a:cubicBezTo>
                    <a:pt x="2468085" y="1052121"/>
                    <a:pt x="2495801" y="1037936"/>
                    <a:pt x="2525486" y="1030515"/>
                  </a:cubicBezTo>
                  <a:cubicBezTo>
                    <a:pt x="2564191" y="1020839"/>
                    <a:pt x="2603751" y="1014102"/>
                    <a:pt x="2641600" y="1001486"/>
                  </a:cubicBezTo>
                  <a:cubicBezTo>
                    <a:pt x="2787964" y="952699"/>
                    <a:pt x="2560913" y="1027144"/>
                    <a:pt x="2743200" y="972458"/>
                  </a:cubicBezTo>
                  <a:cubicBezTo>
                    <a:pt x="2772508" y="963665"/>
                    <a:pt x="2830286" y="943429"/>
                    <a:pt x="2830286" y="943429"/>
                  </a:cubicBezTo>
                  <a:cubicBezTo>
                    <a:pt x="2844800" y="933753"/>
                    <a:pt x="2858226" y="922201"/>
                    <a:pt x="2873828" y="914400"/>
                  </a:cubicBezTo>
                  <a:cubicBezTo>
                    <a:pt x="2887512" y="907558"/>
                    <a:pt x="2904641" y="908373"/>
                    <a:pt x="2917371" y="899886"/>
                  </a:cubicBezTo>
                  <a:cubicBezTo>
                    <a:pt x="3026094" y="827405"/>
                    <a:pt x="2900922" y="876340"/>
                    <a:pt x="3004457" y="841829"/>
                  </a:cubicBezTo>
                  <a:cubicBezTo>
                    <a:pt x="3074508" y="771778"/>
                    <a:pt x="3021383" y="817863"/>
                    <a:pt x="3120571" y="754743"/>
                  </a:cubicBezTo>
                  <a:cubicBezTo>
                    <a:pt x="3150005" y="736012"/>
                    <a:pt x="3178628" y="716038"/>
                    <a:pt x="3207657" y="696686"/>
                  </a:cubicBezTo>
                  <a:lnTo>
                    <a:pt x="3251200" y="667658"/>
                  </a:lnTo>
                  <a:cubicBezTo>
                    <a:pt x="3260876" y="653144"/>
                    <a:pt x="3273143" y="640055"/>
                    <a:pt x="3280228" y="624115"/>
                  </a:cubicBezTo>
                  <a:cubicBezTo>
                    <a:pt x="3292655" y="596153"/>
                    <a:pt x="3297893" y="565439"/>
                    <a:pt x="3309257" y="537029"/>
                  </a:cubicBezTo>
                  <a:lnTo>
                    <a:pt x="3338286" y="464458"/>
                  </a:lnTo>
                  <a:cubicBezTo>
                    <a:pt x="3333448" y="387048"/>
                    <a:pt x="3335868" y="308841"/>
                    <a:pt x="3323771" y="232229"/>
                  </a:cubicBezTo>
                  <a:cubicBezTo>
                    <a:pt x="3319367" y="204338"/>
                    <a:pt x="3264705" y="162506"/>
                    <a:pt x="3251200" y="145143"/>
                  </a:cubicBezTo>
                  <a:cubicBezTo>
                    <a:pt x="3136316" y="-2564"/>
                    <a:pt x="3237125" y="102040"/>
                    <a:pt x="3164114" y="29029"/>
                  </a:cubicBezTo>
                </a:path>
              </a:pathLst>
            </a:custGeom>
            <a:ln w="38100">
              <a:solidFill>
                <a:srgbClr val="00009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000090"/>
                </a:solidFill>
              </a:endParaRPr>
            </a:p>
          </p:txBody>
        </p:sp>
        <p:cxnSp>
          <p:nvCxnSpPr>
            <p:cNvPr id="21" name="Straight Connector 20"/>
            <p:cNvCxnSpPr>
              <a:stCxn id="20" idx="45"/>
            </p:cNvCxnSpPr>
            <p:nvPr/>
          </p:nvCxnSpPr>
          <p:spPr>
            <a:xfrm>
              <a:off x="5844692" y="2601362"/>
              <a:ext cx="907812" cy="4192"/>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52504" y="2170547"/>
              <a:ext cx="2207956" cy="707886"/>
            </a:xfrm>
            <a:prstGeom prst="rect">
              <a:avLst/>
            </a:prstGeom>
            <a:noFill/>
            <a:ln w="38100">
              <a:solidFill>
                <a:srgbClr val="FFFFFF"/>
              </a:solidFill>
            </a:ln>
          </p:spPr>
          <p:txBody>
            <a:bodyPr wrap="none" rtlCol="0">
              <a:spAutoFit/>
            </a:bodyPr>
            <a:lstStyle/>
            <a:p>
              <a:r>
                <a:rPr lang="en-US" sz="2000" dirty="0">
                  <a:solidFill>
                    <a:srgbClr val="000090"/>
                  </a:solidFill>
                </a:rPr>
                <a:t>Elastic semi-infinite </a:t>
              </a:r>
              <a:br>
                <a:rPr lang="en-US" sz="2000" dirty="0">
                  <a:solidFill>
                    <a:srgbClr val="000090"/>
                  </a:solidFill>
                </a:rPr>
              </a:br>
              <a:r>
                <a:rPr lang="en-US" sz="2000" dirty="0">
                  <a:solidFill>
                    <a:srgbClr val="000090"/>
                  </a:solidFill>
                </a:rPr>
                <a:t>domain</a:t>
              </a:r>
            </a:p>
          </p:txBody>
        </p:sp>
        <p:cxnSp>
          <p:nvCxnSpPr>
            <p:cNvPr id="23" name="Straight Arrow Connector 22"/>
            <p:cNvCxnSpPr/>
            <p:nvPr/>
          </p:nvCxnSpPr>
          <p:spPr>
            <a:xfrm flipH="1">
              <a:off x="2870826" y="2574196"/>
              <a:ext cx="324036" cy="319390"/>
            </a:xfrm>
            <a:prstGeom prst="straightConnector1">
              <a:avLst/>
            </a:prstGeom>
            <a:ln w="38100">
              <a:solidFill>
                <a:srgbClr val="000090"/>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194862" y="2574196"/>
              <a:ext cx="180020" cy="607422"/>
            </a:xfrm>
            <a:prstGeom prst="straightConnector1">
              <a:avLst/>
            </a:prstGeom>
            <a:ln w="38100">
              <a:solidFill>
                <a:srgbClr val="000090"/>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607349" y="2605554"/>
              <a:ext cx="91569" cy="720080"/>
            </a:xfrm>
            <a:prstGeom prst="straightConnector1">
              <a:avLst/>
            </a:prstGeom>
            <a:ln w="38100">
              <a:solidFill>
                <a:srgbClr val="000090"/>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058958" y="2677562"/>
              <a:ext cx="0" cy="648072"/>
            </a:xfrm>
            <a:prstGeom prst="straightConnector1">
              <a:avLst/>
            </a:prstGeom>
            <a:ln w="38100">
              <a:solidFill>
                <a:srgbClr val="000090"/>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370535" y="2677562"/>
              <a:ext cx="260649" cy="648072"/>
            </a:xfrm>
            <a:prstGeom prst="straightConnector1">
              <a:avLst/>
            </a:prstGeom>
            <a:ln w="38100">
              <a:solidFill>
                <a:srgbClr val="000090"/>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631184" y="2605554"/>
              <a:ext cx="397963" cy="576064"/>
            </a:xfrm>
            <a:prstGeom prst="straightConnector1">
              <a:avLst/>
            </a:prstGeom>
            <a:ln w="38100">
              <a:solidFill>
                <a:srgbClr val="000090"/>
              </a:solidFil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923054" y="2574196"/>
              <a:ext cx="492224" cy="427402"/>
            </a:xfrm>
            <a:prstGeom prst="straightConnector1">
              <a:avLst/>
            </a:prstGeom>
            <a:ln w="38100">
              <a:solidFill>
                <a:srgbClr val="000090"/>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32" idx="1"/>
            </p:cNvCxnSpPr>
            <p:nvPr/>
          </p:nvCxnSpPr>
          <p:spPr>
            <a:xfrm>
              <a:off x="4058958" y="3001598"/>
              <a:ext cx="1872169" cy="245931"/>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32" idx="1"/>
            </p:cNvCxnSpPr>
            <p:nvPr/>
          </p:nvCxnSpPr>
          <p:spPr>
            <a:xfrm>
              <a:off x="4830165" y="2893586"/>
              <a:ext cx="1100962" cy="353943"/>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31127" y="2893586"/>
              <a:ext cx="2958111" cy="707886"/>
            </a:xfrm>
            <a:prstGeom prst="rect">
              <a:avLst/>
            </a:prstGeom>
            <a:noFill/>
            <a:ln w="38100">
              <a:solidFill>
                <a:srgbClr val="FFFFFF"/>
              </a:solidFill>
            </a:ln>
          </p:spPr>
          <p:txBody>
            <a:bodyPr wrap="none" rtlCol="0">
              <a:spAutoFit/>
            </a:bodyPr>
            <a:lstStyle/>
            <a:p>
              <a:r>
                <a:rPr lang="en-US" sz="2000" dirty="0">
                  <a:solidFill>
                    <a:srgbClr val="000090"/>
                  </a:solidFill>
                </a:rPr>
                <a:t>Free propagation of waves</a:t>
              </a:r>
            </a:p>
            <a:p>
              <a:r>
                <a:rPr lang="en-US" sz="2000" dirty="0">
                  <a:solidFill>
                    <a:srgbClr val="000090"/>
                  </a:solidFill>
                </a:rPr>
                <a:t>- No reflection</a:t>
              </a:r>
            </a:p>
          </p:txBody>
        </p:sp>
        <p:sp>
          <p:nvSpPr>
            <p:cNvPr id="35" name="TextBox 34"/>
            <p:cNvSpPr txBox="1"/>
            <p:nvPr/>
          </p:nvSpPr>
          <p:spPr>
            <a:xfrm>
              <a:off x="2907163" y="3533286"/>
              <a:ext cx="776324" cy="461665"/>
            </a:xfrm>
            <a:prstGeom prst="rect">
              <a:avLst/>
            </a:prstGeom>
            <a:noFill/>
            <a:ln w="38100">
              <a:solidFill>
                <a:srgbClr val="FFFFFF"/>
              </a:solidFill>
            </a:ln>
          </p:spPr>
          <p:txBody>
            <a:bodyPr wrap="none" rtlCol="0">
              <a:spAutoFit/>
            </a:bodyPr>
            <a:lstStyle/>
            <a:p>
              <a:r>
                <a:rPr lang="en-US" sz="2400" b="1" dirty="0">
                  <a:solidFill>
                    <a:srgbClr val="D39B15"/>
                  </a:solidFill>
                </a:rPr>
                <a:t>BEM</a:t>
              </a:r>
            </a:p>
          </p:txBody>
        </p:sp>
        <p:sp>
          <p:nvSpPr>
            <p:cNvPr id="36" name="TextBox 35"/>
            <p:cNvSpPr txBox="1"/>
            <p:nvPr/>
          </p:nvSpPr>
          <p:spPr>
            <a:xfrm>
              <a:off x="4796633" y="3514618"/>
              <a:ext cx="745066" cy="461665"/>
            </a:xfrm>
            <a:prstGeom prst="rect">
              <a:avLst/>
            </a:prstGeom>
            <a:noFill/>
            <a:ln w="38100">
              <a:solidFill>
                <a:srgbClr val="FFFFFF"/>
              </a:solidFill>
            </a:ln>
          </p:spPr>
          <p:txBody>
            <a:bodyPr wrap="none" rtlCol="0">
              <a:spAutoFit/>
            </a:bodyPr>
            <a:lstStyle/>
            <a:p>
              <a:r>
                <a:rPr lang="en-US" sz="2400" b="1" dirty="0">
                  <a:solidFill>
                    <a:srgbClr val="D39B15"/>
                  </a:solidFill>
                </a:rPr>
                <a:t>FEM</a:t>
              </a:r>
            </a:p>
          </p:txBody>
        </p:sp>
        <p:cxnSp>
          <p:nvCxnSpPr>
            <p:cNvPr id="37" name="Straight Connector 36"/>
            <p:cNvCxnSpPr/>
            <p:nvPr/>
          </p:nvCxnSpPr>
          <p:spPr>
            <a:xfrm>
              <a:off x="298615" y="4653136"/>
              <a:ext cx="648072" cy="0"/>
            </a:xfrm>
            <a:prstGeom prst="line">
              <a:avLst/>
            </a:prstGeom>
            <a:ln w="38100">
              <a:solidFill>
                <a:srgbClr val="00009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46687" y="4653136"/>
              <a:ext cx="1728192" cy="0"/>
            </a:xfrm>
            <a:prstGeom prst="line">
              <a:avLst/>
            </a:prstGeom>
            <a:ln w="38100">
              <a:solidFill>
                <a:srgbClr val="00009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674879" y="4653136"/>
              <a:ext cx="792088" cy="0"/>
            </a:xfrm>
            <a:prstGeom prst="line">
              <a:avLst/>
            </a:prstGeom>
            <a:ln w="38100">
              <a:solidFill>
                <a:srgbClr val="000090"/>
              </a:solidFill>
              <a:prstDash val="dash"/>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flipV="1">
              <a:off x="1450743" y="4651121"/>
              <a:ext cx="720080" cy="45719"/>
            </a:xfrm>
            <a:prstGeom prst="roundRect">
              <a:avLst/>
            </a:prstGeom>
            <a:solidFill>
              <a:srgbClr val="FF0000"/>
            </a:solid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90"/>
                </a:solidFill>
              </a:endParaRPr>
            </a:p>
          </p:txBody>
        </p:sp>
        <p:cxnSp>
          <p:nvCxnSpPr>
            <p:cNvPr id="42" name="Straight Connector 41"/>
            <p:cNvCxnSpPr>
              <a:stCxn id="41" idx="2"/>
            </p:cNvCxnSpPr>
            <p:nvPr/>
          </p:nvCxnSpPr>
          <p:spPr>
            <a:xfrm flipH="1" flipV="1">
              <a:off x="1187624" y="4117722"/>
              <a:ext cx="623159" cy="533399"/>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04644" y="3392827"/>
              <a:ext cx="2304763" cy="707886"/>
            </a:xfrm>
            <a:prstGeom prst="rect">
              <a:avLst/>
            </a:prstGeom>
            <a:noFill/>
            <a:ln w="38100">
              <a:noFill/>
            </a:ln>
          </p:spPr>
          <p:txBody>
            <a:bodyPr wrap="none" rtlCol="0">
              <a:spAutoFit/>
            </a:bodyPr>
            <a:lstStyle/>
            <a:p>
              <a:r>
                <a:rPr lang="en-US" sz="2000" dirty="0">
                  <a:solidFill>
                    <a:srgbClr val="000090"/>
                  </a:solidFill>
                </a:rPr>
                <a:t>Only the load region</a:t>
              </a:r>
              <a:br>
                <a:rPr lang="en-US" sz="2000" dirty="0">
                  <a:solidFill>
                    <a:srgbClr val="000090"/>
                  </a:solidFill>
                </a:rPr>
              </a:br>
              <a:r>
                <a:rPr lang="en-US" sz="2000" dirty="0">
                  <a:solidFill>
                    <a:srgbClr val="000090"/>
                  </a:solidFill>
                </a:rPr>
                <a:t> is meshed</a:t>
              </a:r>
            </a:p>
          </p:txBody>
        </p:sp>
        <p:sp>
          <p:nvSpPr>
            <p:cNvPr id="44" name="Freeform 43"/>
            <p:cNvSpPr/>
            <p:nvPr/>
          </p:nvSpPr>
          <p:spPr>
            <a:xfrm>
              <a:off x="280332" y="4673980"/>
              <a:ext cx="3327017" cy="1262743"/>
            </a:xfrm>
            <a:custGeom>
              <a:avLst/>
              <a:gdLst>
                <a:gd name="connsiteX0" fmla="*/ 0 w 3338286"/>
                <a:gd name="connsiteY0" fmla="*/ 0 h 1262743"/>
                <a:gd name="connsiteX1" fmla="*/ 14514 w 3338286"/>
                <a:gd name="connsiteY1" fmla="*/ 275772 h 1262743"/>
                <a:gd name="connsiteX2" fmla="*/ 101600 w 3338286"/>
                <a:gd name="connsiteY2" fmla="*/ 449943 h 1262743"/>
                <a:gd name="connsiteX3" fmla="*/ 145143 w 3338286"/>
                <a:gd name="connsiteY3" fmla="*/ 493486 h 1262743"/>
                <a:gd name="connsiteX4" fmla="*/ 174171 w 3338286"/>
                <a:gd name="connsiteY4" fmla="*/ 537029 h 1262743"/>
                <a:gd name="connsiteX5" fmla="*/ 261257 w 3338286"/>
                <a:gd name="connsiteY5" fmla="*/ 595086 h 1262743"/>
                <a:gd name="connsiteX6" fmla="*/ 304800 w 3338286"/>
                <a:gd name="connsiteY6" fmla="*/ 624115 h 1262743"/>
                <a:gd name="connsiteX7" fmla="*/ 333828 w 3338286"/>
                <a:gd name="connsiteY7" fmla="*/ 667658 h 1262743"/>
                <a:gd name="connsiteX8" fmla="*/ 377371 w 3338286"/>
                <a:gd name="connsiteY8" fmla="*/ 682172 h 1262743"/>
                <a:gd name="connsiteX9" fmla="*/ 464457 w 3338286"/>
                <a:gd name="connsiteY9" fmla="*/ 740229 h 1262743"/>
                <a:gd name="connsiteX10" fmla="*/ 464457 w 3338286"/>
                <a:gd name="connsiteY10" fmla="*/ 740229 h 1262743"/>
                <a:gd name="connsiteX11" fmla="*/ 638628 w 3338286"/>
                <a:gd name="connsiteY11" fmla="*/ 885372 h 1262743"/>
                <a:gd name="connsiteX12" fmla="*/ 682171 w 3338286"/>
                <a:gd name="connsiteY12" fmla="*/ 914400 h 1262743"/>
                <a:gd name="connsiteX13" fmla="*/ 769257 w 3338286"/>
                <a:gd name="connsiteY13" fmla="*/ 957943 h 1262743"/>
                <a:gd name="connsiteX14" fmla="*/ 856343 w 3338286"/>
                <a:gd name="connsiteY14" fmla="*/ 986972 h 1262743"/>
                <a:gd name="connsiteX15" fmla="*/ 943428 w 3338286"/>
                <a:gd name="connsiteY15" fmla="*/ 1030515 h 1262743"/>
                <a:gd name="connsiteX16" fmla="*/ 986971 w 3338286"/>
                <a:gd name="connsiteY16" fmla="*/ 1059543 h 1262743"/>
                <a:gd name="connsiteX17" fmla="*/ 1030514 w 3338286"/>
                <a:gd name="connsiteY17" fmla="*/ 1074058 h 1262743"/>
                <a:gd name="connsiteX18" fmla="*/ 1088571 w 3338286"/>
                <a:gd name="connsiteY18" fmla="*/ 1103086 h 1262743"/>
                <a:gd name="connsiteX19" fmla="*/ 1132114 w 3338286"/>
                <a:gd name="connsiteY19" fmla="*/ 1132115 h 1262743"/>
                <a:gd name="connsiteX20" fmla="*/ 1190171 w 3338286"/>
                <a:gd name="connsiteY20" fmla="*/ 1146629 h 1262743"/>
                <a:gd name="connsiteX21" fmla="*/ 1233714 w 3338286"/>
                <a:gd name="connsiteY21" fmla="*/ 1161143 h 1262743"/>
                <a:gd name="connsiteX22" fmla="*/ 1277257 w 3338286"/>
                <a:gd name="connsiteY22" fmla="*/ 1204686 h 1262743"/>
                <a:gd name="connsiteX23" fmla="*/ 1393371 w 3338286"/>
                <a:gd name="connsiteY23" fmla="*/ 1248229 h 1262743"/>
                <a:gd name="connsiteX24" fmla="*/ 1436914 w 3338286"/>
                <a:gd name="connsiteY24" fmla="*/ 1262743 h 1262743"/>
                <a:gd name="connsiteX25" fmla="*/ 1567543 w 3338286"/>
                <a:gd name="connsiteY25" fmla="*/ 1233715 h 1262743"/>
                <a:gd name="connsiteX26" fmla="*/ 1611086 w 3338286"/>
                <a:gd name="connsiteY26" fmla="*/ 1204686 h 1262743"/>
                <a:gd name="connsiteX27" fmla="*/ 1712686 w 3338286"/>
                <a:gd name="connsiteY27" fmla="*/ 1175658 h 1262743"/>
                <a:gd name="connsiteX28" fmla="*/ 1814286 w 3338286"/>
                <a:gd name="connsiteY28" fmla="*/ 1146629 h 1262743"/>
                <a:gd name="connsiteX29" fmla="*/ 2104571 w 3338286"/>
                <a:gd name="connsiteY29" fmla="*/ 1117600 h 1262743"/>
                <a:gd name="connsiteX30" fmla="*/ 2264228 w 3338286"/>
                <a:gd name="connsiteY30" fmla="*/ 1103086 h 1262743"/>
                <a:gd name="connsiteX31" fmla="*/ 2438400 w 3338286"/>
                <a:gd name="connsiteY31" fmla="*/ 1059543 h 1262743"/>
                <a:gd name="connsiteX32" fmla="*/ 2525486 w 3338286"/>
                <a:gd name="connsiteY32" fmla="*/ 1030515 h 1262743"/>
                <a:gd name="connsiteX33" fmla="*/ 2641600 w 3338286"/>
                <a:gd name="connsiteY33" fmla="*/ 1001486 h 1262743"/>
                <a:gd name="connsiteX34" fmla="*/ 2743200 w 3338286"/>
                <a:gd name="connsiteY34" fmla="*/ 972458 h 1262743"/>
                <a:gd name="connsiteX35" fmla="*/ 2830286 w 3338286"/>
                <a:gd name="connsiteY35" fmla="*/ 943429 h 1262743"/>
                <a:gd name="connsiteX36" fmla="*/ 2873828 w 3338286"/>
                <a:gd name="connsiteY36" fmla="*/ 914400 h 1262743"/>
                <a:gd name="connsiteX37" fmla="*/ 2917371 w 3338286"/>
                <a:gd name="connsiteY37" fmla="*/ 899886 h 1262743"/>
                <a:gd name="connsiteX38" fmla="*/ 3004457 w 3338286"/>
                <a:gd name="connsiteY38" fmla="*/ 841829 h 1262743"/>
                <a:gd name="connsiteX39" fmla="*/ 3120571 w 3338286"/>
                <a:gd name="connsiteY39" fmla="*/ 754743 h 1262743"/>
                <a:gd name="connsiteX40" fmla="*/ 3207657 w 3338286"/>
                <a:gd name="connsiteY40" fmla="*/ 696686 h 1262743"/>
                <a:gd name="connsiteX41" fmla="*/ 3251200 w 3338286"/>
                <a:gd name="connsiteY41" fmla="*/ 667658 h 1262743"/>
                <a:gd name="connsiteX42" fmla="*/ 3280228 w 3338286"/>
                <a:gd name="connsiteY42" fmla="*/ 624115 h 1262743"/>
                <a:gd name="connsiteX43" fmla="*/ 3309257 w 3338286"/>
                <a:gd name="connsiteY43" fmla="*/ 537029 h 1262743"/>
                <a:gd name="connsiteX44" fmla="*/ 3338286 w 3338286"/>
                <a:gd name="connsiteY44" fmla="*/ 464458 h 1262743"/>
                <a:gd name="connsiteX45" fmla="*/ 3323771 w 3338286"/>
                <a:gd name="connsiteY45" fmla="*/ 232229 h 1262743"/>
                <a:gd name="connsiteX46" fmla="*/ 3251200 w 3338286"/>
                <a:gd name="connsiteY46" fmla="*/ 145143 h 1262743"/>
                <a:gd name="connsiteX47" fmla="*/ 3164114 w 3338286"/>
                <a:gd name="connsiteY47" fmla="*/ 29029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38286" h="1262743">
                  <a:moveTo>
                    <a:pt x="0" y="0"/>
                  </a:moveTo>
                  <a:cubicBezTo>
                    <a:pt x="4838" y="91924"/>
                    <a:pt x="3547" y="184376"/>
                    <a:pt x="14514" y="275772"/>
                  </a:cubicBezTo>
                  <a:cubicBezTo>
                    <a:pt x="20953" y="329430"/>
                    <a:pt x="64905" y="413248"/>
                    <a:pt x="101600" y="449943"/>
                  </a:cubicBezTo>
                  <a:cubicBezTo>
                    <a:pt x="116114" y="464457"/>
                    <a:pt x="132002" y="477717"/>
                    <a:pt x="145143" y="493486"/>
                  </a:cubicBezTo>
                  <a:cubicBezTo>
                    <a:pt x="156310" y="506887"/>
                    <a:pt x="161043" y="525542"/>
                    <a:pt x="174171" y="537029"/>
                  </a:cubicBezTo>
                  <a:cubicBezTo>
                    <a:pt x="200427" y="560003"/>
                    <a:pt x="232228" y="575734"/>
                    <a:pt x="261257" y="595086"/>
                  </a:cubicBezTo>
                  <a:lnTo>
                    <a:pt x="304800" y="624115"/>
                  </a:lnTo>
                  <a:cubicBezTo>
                    <a:pt x="314476" y="638629"/>
                    <a:pt x="320207" y="656761"/>
                    <a:pt x="333828" y="667658"/>
                  </a:cubicBezTo>
                  <a:cubicBezTo>
                    <a:pt x="345775" y="677215"/>
                    <a:pt x="363997" y="674742"/>
                    <a:pt x="377371" y="682172"/>
                  </a:cubicBezTo>
                  <a:cubicBezTo>
                    <a:pt x="407869" y="699115"/>
                    <a:pt x="435428" y="720877"/>
                    <a:pt x="464457" y="740229"/>
                  </a:cubicBezTo>
                  <a:lnTo>
                    <a:pt x="464457" y="740229"/>
                  </a:lnTo>
                  <a:cubicBezTo>
                    <a:pt x="576210" y="851982"/>
                    <a:pt x="517387" y="804545"/>
                    <a:pt x="638628" y="885372"/>
                  </a:cubicBezTo>
                  <a:cubicBezTo>
                    <a:pt x="653142" y="895048"/>
                    <a:pt x="665622" y="908884"/>
                    <a:pt x="682171" y="914400"/>
                  </a:cubicBezTo>
                  <a:cubicBezTo>
                    <a:pt x="840984" y="967340"/>
                    <a:pt x="600426" y="882908"/>
                    <a:pt x="769257" y="957943"/>
                  </a:cubicBezTo>
                  <a:cubicBezTo>
                    <a:pt x="797219" y="970370"/>
                    <a:pt x="830883" y="969999"/>
                    <a:pt x="856343" y="986972"/>
                  </a:cubicBezTo>
                  <a:cubicBezTo>
                    <a:pt x="981132" y="1070163"/>
                    <a:pt x="823245" y="970423"/>
                    <a:pt x="943428" y="1030515"/>
                  </a:cubicBezTo>
                  <a:cubicBezTo>
                    <a:pt x="959030" y="1038316"/>
                    <a:pt x="971369" y="1051742"/>
                    <a:pt x="986971" y="1059543"/>
                  </a:cubicBezTo>
                  <a:cubicBezTo>
                    <a:pt x="1000655" y="1066385"/>
                    <a:pt x="1016452" y="1068031"/>
                    <a:pt x="1030514" y="1074058"/>
                  </a:cubicBezTo>
                  <a:cubicBezTo>
                    <a:pt x="1050401" y="1082581"/>
                    <a:pt x="1069785" y="1092351"/>
                    <a:pt x="1088571" y="1103086"/>
                  </a:cubicBezTo>
                  <a:cubicBezTo>
                    <a:pt x="1103717" y="1111741"/>
                    <a:pt x="1116080" y="1125243"/>
                    <a:pt x="1132114" y="1132115"/>
                  </a:cubicBezTo>
                  <a:cubicBezTo>
                    <a:pt x="1150449" y="1139973"/>
                    <a:pt x="1170991" y="1141149"/>
                    <a:pt x="1190171" y="1146629"/>
                  </a:cubicBezTo>
                  <a:cubicBezTo>
                    <a:pt x="1204882" y="1150832"/>
                    <a:pt x="1219200" y="1156305"/>
                    <a:pt x="1233714" y="1161143"/>
                  </a:cubicBezTo>
                  <a:cubicBezTo>
                    <a:pt x="1248228" y="1175657"/>
                    <a:pt x="1260554" y="1192755"/>
                    <a:pt x="1277257" y="1204686"/>
                  </a:cubicBezTo>
                  <a:cubicBezTo>
                    <a:pt x="1322352" y="1236897"/>
                    <a:pt x="1342723" y="1233758"/>
                    <a:pt x="1393371" y="1248229"/>
                  </a:cubicBezTo>
                  <a:cubicBezTo>
                    <a:pt x="1408082" y="1252432"/>
                    <a:pt x="1422400" y="1257905"/>
                    <a:pt x="1436914" y="1262743"/>
                  </a:cubicBezTo>
                  <a:cubicBezTo>
                    <a:pt x="1480457" y="1253067"/>
                    <a:pt x="1525227" y="1247820"/>
                    <a:pt x="1567543" y="1233715"/>
                  </a:cubicBezTo>
                  <a:cubicBezTo>
                    <a:pt x="1584092" y="1228199"/>
                    <a:pt x="1595484" y="1212487"/>
                    <a:pt x="1611086" y="1204686"/>
                  </a:cubicBezTo>
                  <a:cubicBezTo>
                    <a:pt x="1634288" y="1193085"/>
                    <a:pt x="1690982" y="1181859"/>
                    <a:pt x="1712686" y="1175658"/>
                  </a:cubicBezTo>
                  <a:cubicBezTo>
                    <a:pt x="1767106" y="1160109"/>
                    <a:pt x="1751878" y="1157976"/>
                    <a:pt x="1814286" y="1146629"/>
                  </a:cubicBezTo>
                  <a:cubicBezTo>
                    <a:pt x="1921296" y="1127173"/>
                    <a:pt x="1986947" y="1127402"/>
                    <a:pt x="2104571" y="1117600"/>
                  </a:cubicBezTo>
                  <a:lnTo>
                    <a:pt x="2264228" y="1103086"/>
                  </a:lnTo>
                  <a:lnTo>
                    <a:pt x="2438400" y="1059543"/>
                  </a:lnTo>
                  <a:cubicBezTo>
                    <a:pt x="2468085" y="1052121"/>
                    <a:pt x="2495801" y="1037936"/>
                    <a:pt x="2525486" y="1030515"/>
                  </a:cubicBezTo>
                  <a:cubicBezTo>
                    <a:pt x="2564191" y="1020839"/>
                    <a:pt x="2603751" y="1014102"/>
                    <a:pt x="2641600" y="1001486"/>
                  </a:cubicBezTo>
                  <a:cubicBezTo>
                    <a:pt x="2787964" y="952699"/>
                    <a:pt x="2560913" y="1027144"/>
                    <a:pt x="2743200" y="972458"/>
                  </a:cubicBezTo>
                  <a:cubicBezTo>
                    <a:pt x="2772508" y="963665"/>
                    <a:pt x="2830286" y="943429"/>
                    <a:pt x="2830286" y="943429"/>
                  </a:cubicBezTo>
                  <a:cubicBezTo>
                    <a:pt x="2844800" y="933753"/>
                    <a:pt x="2858226" y="922201"/>
                    <a:pt x="2873828" y="914400"/>
                  </a:cubicBezTo>
                  <a:cubicBezTo>
                    <a:pt x="2887512" y="907558"/>
                    <a:pt x="2904641" y="908373"/>
                    <a:pt x="2917371" y="899886"/>
                  </a:cubicBezTo>
                  <a:cubicBezTo>
                    <a:pt x="3026094" y="827405"/>
                    <a:pt x="2900922" y="876340"/>
                    <a:pt x="3004457" y="841829"/>
                  </a:cubicBezTo>
                  <a:cubicBezTo>
                    <a:pt x="3074508" y="771778"/>
                    <a:pt x="3021383" y="817863"/>
                    <a:pt x="3120571" y="754743"/>
                  </a:cubicBezTo>
                  <a:cubicBezTo>
                    <a:pt x="3150005" y="736012"/>
                    <a:pt x="3178628" y="716038"/>
                    <a:pt x="3207657" y="696686"/>
                  </a:cubicBezTo>
                  <a:lnTo>
                    <a:pt x="3251200" y="667658"/>
                  </a:lnTo>
                  <a:cubicBezTo>
                    <a:pt x="3260876" y="653144"/>
                    <a:pt x="3273143" y="640055"/>
                    <a:pt x="3280228" y="624115"/>
                  </a:cubicBezTo>
                  <a:cubicBezTo>
                    <a:pt x="3292655" y="596153"/>
                    <a:pt x="3297893" y="565439"/>
                    <a:pt x="3309257" y="537029"/>
                  </a:cubicBezTo>
                  <a:lnTo>
                    <a:pt x="3338286" y="464458"/>
                  </a:lnTo>
                  <a:cubicBezTo>
                    <a:pt x="3333448" y="387048"/>
                    <a:pt x="3335868" y="308841"/>
                    <a:pt x="3323771" y="232229"/>
                  </a:cubicBezTo>
                  <a:cubicBezTo>
                    <a:pt x="3319367" y="204338"/>
                    <a:pt x="3264705" y="162506"/>
                    <a:pt x="3251200" y="145143"/>
                  </a:cubicBezTo>
                  <a:cubicBezTo>
                    <a:pt x="3136316" y="-2564"/>
                    <a:pt x="3237125" y="102040"/>
                    <a:pt x="3164114" y="29029"/>
                  </a:cubicBezTo>
                </a:path>
              </a:pathLst>
            </a:custGeom>
            <a:ln w="38100">
              <a:solidFill>
                <a:srgbClr val="00009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000090"/>
                </a:solidFill>
              </a:endParaRPr>
            </a:p>
          </p:txBody>
        </p:sp>
        <p:cxnSp>
          <p:nvCxnSpPr>
            <p:cNvPr id="45" name="Straight Connector 44"/>
            <p:cNvCxnSpPr/>
            <p:nvPr/>
          </p:nvCxnSpPr>
          <p:spPr>
            <a:xfrm flipH="1">
              <a:off x="755576" y="5305351"/>
              <a:ext cx="288032" cy="466940"/>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532141" y="5305351"/>
              <a:ext cx="338685" cy="631372"/>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043796" y="4673979"/>
              <a:ext cx="648072" cy="0"/>
            </a:xfrm>
            <a:prstGeom prst="line">
              <a:avLst/>
            </a:prstGeom>
            <a:ln w="38100">
              <a:solidFill>
                <a:srgbClr val="00009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643640" y="4673979"/>
              <a:ext cx="1943515" cy="2462"/>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420060" y="4673979"/>
              <a:ext cx="792088" cy="0"/>
            </a:xfrm>
            <a:prstGeom prst="line">
              <a:avLst/>
            </a:prstGeom>
            <a:ln w="38100">
              <a:solidFill>
                <a:srgbClr val="000090"/>
              </a:solidFill>
              <a:prstDash val="dash"/>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a:off x="5029147" y="4653582"/>
              <a:ext cx="3327017" cy="1262743"/>
            </a:xfrm>
            <a:custGeom>
              <a:avLst/>
              <a:gdLst>
                <a:gd name="connsiteX0" fmla="*/ 0 w 3338286"/>
                <a:gd name="connsiteY0" fmla="*/ 0 h 1262743"/>
                <a:gd name="connsiteX1" fmla="*/ 14514 w 3338286"/>
                <a:gd name="connsiteY1" fmla="*/ 275772 h 1262743"/>
                <a:gd name="connsiteX2" fmla="*/ 101600 w 3338286"/>
                <a:gd name="connsiteY2" fmla="*/ 449943 h 1262743"/>
                <a:gd name="connsiteX3" fmla="*/ 145143 w 3338286"/>
                <a:gd name="connsiteY3" fmla="*/ 493486 h 1262743"/>
                <a:gd name="connsiteX4" fmla="*/ 174171 w 3338286"/>
                <a:gd name="connsiteY4" fmla="*/ 537029 h 1262743"/>
                <a:gd name="connsiteX5" fmla="*/ 261257 w 3338286"/>
                <a:gd name="connsiteY5" fmla="*/ 595086 h 1262743"/>
                <a:gd name="connsiteX6" fmla="*/ 304800 w 3338286"/>
                <a:gd name="connsiteY6" fmla="*/ 624115 h 1262743"/>
                <a:gd name="connsiteX7" fmla="*/ 333828 w 3338286"/>
                <a:gd name="connsiteY7" fmla="*/ 667658 h 1262743"/>
                <a:gd name="connsiteX8" fmla="*/ 377371 w 3338286"/>
                <a:gd name="connsiteY8" fmla="*/ 682172 h 1262743"/>
                <a:gd name="connsiteX9" fmla="*/ 464457 w 3338286"/>
                <a:gd name="connsiteY9" fmla="*/ 740229 h 1262743"/>
                <a:gd name="connsiteX10" fmla="*/ 464457 w 3338286"/>
                <a:gd name="connsiteY10" fmla="*/ 740229 h 1262743"/>
                <a:gd name="connsiteX11" fmla="*/ 638628 w 3338286"/>
                <a:gd name="connsiteY11" fmla="*/ 885372 h 1262743"/>
                <a:gd name="connsiteX12" fmla="*/ 682171 w 3338286"/>
                <a:gd name="connsiteY12" fmla="*/ 914400 h 1262743"/>
                <a:gd name="connsiteX13" fmla="*/ 769257 w 3338286"/>
                <a:gd name="connsiteY13" fmla="*/ 957943 h 1262743"/>
                <a:gd name="connsiteX14" fmla="*/ 856343 w 3338286"/>
                <a:gd name="connsiteY14" fmla="*/ 986972 h 1262743"/>
                <a:gd name="connsiteX15" fmla="*/ 943428 w 3338286"/>
                <a:gd name="connsiteY15" fmla="*/ 1030515 h 1262743"/>
                <a:gd name="connsiteX16" fmla="*/ 986971 w 3338286"/>
                <a:gd name="connsiteY16" fmla="*/ 1059543 h 1262743"/>
                <a:gd name="connsiteX17" fmla="*/ 1030514 w 3338286"/>
                <a:gd name="connsiteY17" fmla="*/ 1074058 h 1262743"/>
                <a:gd name="connsiteX18" fmla="*/ 1088571 w 3338286"/>
                <a:gd name="connsiteY18" fmla="*/ 1103086 h 1262743"/>
                <a:gd name="connsiteX19" fmla="*/ 1132114 w 3338286"/>
                <a:gd name="connsiteY19" fmla="*/ 1132115 h 1262743"/>
                <a:gd name="connsiteX20" fmla="*/ 1190171 w 3338286"/>
                <a:gd name="connsiteY20" fmla="*/ 1146629 h 1262743"/>
                <a:gd name="connsiteX21" fmla="*/ 1233714 w 3338286"/>
                <a:gd name="connsiteY21" fmla="*/ 1161143 h 1262743"/>
                <a:gd name="connsiteX22" fmla="*/ 1277257 w 3338286"/>
                <a:gd name="connsiteY22" fmla="*/ 1204686 h 1262743"/>
                <a:gd name="connsiteX23" fmla="*/ 1393371 w 3338286"/>
                <a:gd name="connsiteY23" fmla="*/ 1248229 h 1262743"/>
                <a:gd name="connsiteX24" fmla="*/ 1436914 w 3338286"/>
                <a:gd name="connsiteY24" fmla="*/ 1262743 h 1262743"/>
                <a:gd name="connsiteX25" fmla="*/ 1567543 w 3338286"/>
                <a:gd name="connsiteY25" fmla="*/ 1233715 h 1262743"/>
                <a:gd name="connsiteX26" fmla="*/ 1611086 w 3338286"/>
                <a:gd name="connsiteY26" fmla="*/ 1204686 h 1262743"/>
                <a:gd name="connsiteX27" fmla="*/ 1712686 w 3338286"/>
                <a:gd name="connsiteY27" fmla="*/ 1175658 h 1262743"/>
                <a:gd name="connsiteX28" fmla="*/ 1814286 w 3338286"/>
                <a:gd name="connsiteY28" fmla="*/ 1146629 h 1262743"/>
                <a:gd name="connsiteX29" fmla="*/ 2104571 w 3338286"/>
                <a:gd name="connsiteY29" fmla="*/ 1117600 h 1262743"/>
                <a:gd name="connsiteX30" fmla="*/ 2264228 w 3338286"/>
                <a:gd name="connsiteY30" fmla="*/ 1103086 h 1262743"/>
                <a:gd name="connsiteX31" fmla="*/ 2438400 w 3338286"/>
                <a:gd name="connsiteY31" fmla="*/ 1059543 h 1262743"/>
                <a:gd name="connsiteX32" fmla="*/ 2525486 w 3338286"/>
                <a:gd name="connsiteY32" fmla="*/ 1030515 h 1262743"/>
                <a:gd name="connsiteX33" fmla="*/ 2641600 w 3338286"/>
                <a:gd name="connsiteY33" fmla="*/ 1001486 h 1262743"/>
                <a:gd name="connsiteX34" fmla="*/ 2743200 w 3338286"/>
                <a:gd name="connsiteY34" fmla="*/ 972458 h 1262743"/>
                <a:gd name="connsiteX35" fmla="*/ 2830286 w 3338286"/>
                <a:gd name="connsiteY35" fmla="*/ 943429 h 1262743"/>
                <a:gd name="connsiteX36" fmla="*/ 2873828 w 3338286"/>
                <a:gd name="connsiteY36" fmla="*/ 914400 h 1262743"/>
                <a:gd name="connsiteX37" fmla="*/ 2917371 w 3338286"/>
                <a:gd name="connsiteY37" fmla="*/ 899886 h 1262743"/>
                <a:gd name="connsiteX38" fmla="*/ 3004457 w 3338286"/>
                <a:gd name="connsiteY38" fmla="*/ 841829 h 1262743"/>
                <a:gd name="connsiteX39" fmla="*/ 3120571 w 3338286"/>
                <a:gd name="connsiteY39" fmla="*/ 754743 h 1262743"/>
                <a:gd name="connsiteX40" fmla="*/ 3207657 w 3338286"/>
                <a:gd name="connsiteY40" fmla="*/ 696686 h 1262743"/>
                <a:gd name="connsiteX41" fmla="*/ 3251200 w 3338286"/>
                <a:gd name="connsiteY41" fmla="*/ 667658 h 1262743"/>
                <a:gd name="connsiteX42" fmla="*/ 3280228 w 3338286"/>
                <a:gd name="connsiteY42" fmla="*/ 624115 h 1262743"/>
                <a:gd name="connsiteX43" fmla="*/ 3309257 w 3338286"/>
                <a:gd name="connsiteY43" fmla="*/ 537029 h 1262743"/>
                <a:gd name="connsiteX44" fmla="*/ 3338286 w 3338286"/>
                <a:gd name="connsiteY44" fmla="*/ 464458 h 1262743"/>
                <a:gd name="connsiteX45" fmla="*/ 3323771 w 3338286"/>
                <a:gd name="connsiteY45" fmla="*/ 232229 h 1262743"/>
                <a:gd name="connsiteX46" fmla="*/ 3251200 w 3338286"/>
                <a:gd name="connsiteY46" fmla="*/ 145143 h 1262743"/>
                <a:gd name="connsiteX47" fmla="*/ 3164114 w 3338286"/>
                <a:gd name="connsiteY47" fmla="*/ 29029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38286" h="1262743">
                  <a:moveTo>
                    <a:pt x="0" y="0"/>
                  </a:moveTo>
                  <a:cubicBezTo>
                    <a:pt x="4838" y="91924"/>
                    <a:pt x="3547" y="184376"/>
                    <a:pt x="14514" y="275772"/>
                  </a:cubicBezTo>
                  <a:cubicBezTo>
                    <a:pt x="20953" y="329430"/>
                    <a:pt x="64905" y="413248"/>
                    <a:pt x="101600" y="449943"/>
                  </a:cubicBezTo>
                  <a:cubicBezTo>
                    <a:pt x="116114" y="464457"/>
                    <a:pt x="132002" y="477717"/>
                    <a:pt x="145143" y="493486"/>
                  </a:cubicBezTo>
                  <a:cubicBezTo>
                    <a:pt x="156310" y="506887"/>
                    <a:pt x="161043" y="525542"/>
                    <a:pt x="174171" y="537029"/>
                  </a:cubicBezTo>
                  <a:cubicBezTo>
                    <a:pt x="200427" y="560003"/>
                    <a:pt x="232228" y="575734"/>
                    <a:pt x="261257" y="595086"/>
                  </a:cubicBezTo>
                  <a:lnTo>
                    <a:pt x="304800" y="624115"/>
                  </a:lnTo>
                  <a:cubicBezTo>
                    <a:pt x="314476" y="638629"/>
                    <a:pt x="320207" y="656761"/>
                    <a:pt x="333828" y="667658"/>
                  </a:cubicBezTo>
                  <a:cubicBezTo>
                    <a:pt x="345775" y="677215"/>
                    <a:pt x="363997" y="674742"/>
                    <a:pt x="377371" y="682172"/>
                  </a:cubicBezTo>
                  <a:cubicBezTo>
                    <a:pt x="407869" y="699115"/>
                    <a:pt x="435428" y="720877"/>
                    <a:pt x="464457" y="740229"/>
                  </a:cubicBezTo>
                  <a:lnTo>
                    <a:pt x="464457" y="740229"/>
                  </a:lnTo>
                  <a:cubicBezTo>
                    <a:pt x="576210" y="851982"/>
                    <a:pt x="517387" y="804545"/>
                    <a:pt x="638628" y="885372"/>
                  </a:cubicBezTo>
                  <a:cubicBezTo>
                    <a:pt x="653142" y="895048"/>
                    <a:pt x="665622" y="908884"/>
                    <a:pt x="682171" y="914400"/>
                  </a:cubicBezTo>
                  <a:cubicBezTo>
                    <a:pt x="840984" y="967340"/>
                    <a:pt x="600426" y="882908"/>
                    <a:pt x="769257" y="957943"/>
                  </a:cubicBezTo>
                  <a:cubicBezTo>
                    <a:pt x="797219" y="970370"/>
                    <a:pt x="830883" y="969999"/>
                    <a:pt x="856343" y="986972"/>
                  </a:cubicBezTo>
                  <a:cubicBezTo>
                    <a:pt x="981132" y="1070163"/>
                    <a:pt x="823245" y="970423"/>
                    <a:pt x="943428" y="1030515"/>
                  </a:cubicBezTo>
                  <a:cubicBezTo>
                    <a:pt x="959030" y="1038316"/>
                    <a:pt x="971369" y="1051742"/>
                    <a:pt x="986971" y="1059543"/>
                  </a:cubicBezTo>
                  <a:cubicBezTo>
                    <a:pt x="1000655" y="1066385"/>
                    <a:pt x="1016452" y="1068031"/>
                    <a:pt x="1030514" y="1074058"/>
                  </a:cubicBezTo>
                  <a:cubicBezTo>
                    <a:pt x="1050401" y="1082581"/>
                    <a:pt x="1069785" y="1092351"/>
                    <a:pt x="1088571" y="1103086"/>
                  </a:cubicBezTo>
                  <a:cubicBezTo>
                    <a:pt x="1103717" y="1111741"/>
                    <a:pt x="1116080" y="1125243"/>
                    <a:pt x="1132114" y="1132115"/>
                  </a:cubicBezTo>
                  <a:cubicBezTo>
                    <a:pt x="1150449" y="1139973"/>
                    <a:pt x="1170991" y="1141149"/>
                    <a:pt x="1190171" y="1146629"/>
                  </a:cubicBezTo>
                  <a:cubicBezTo>
                    <a:pt x="1204882" y="1150832"/>
                    <a:pt x="1219200" y="1156305"/>
                    <a:pt x="1233714" y="1161143"/>
                  </a:cubicBezTo>
                  <a:cubicBezTo>
                    <a:pt x="1248228" y="1175657"/>
                    <a:pt x="1260554" y="1192755"/>
                    <a:pt x="1277257" y="1204686"/>
                  </a:cubicBezTo>
                  <a:cubicBezTo>
                    <a:pt x="1322352" y="1236897"/>
                    <a:pt x="1342723" y="1233758"/>
                    <a:pt x="1393371" y="1248229"/>
                  </a:cubicBezTo>
                  <a:cubicBezTo>
                    <a:pt x="1408082" y="1252432"/>
                    <a:pt x="1422400" y="1257905"/>
                    <a:pt x="1436914" y="1262743"/>
                  </a:cubicBezTo>
                  <a:cubicBezTo>
                    <a:pt x="1480457" y="1253067"/>
                    <a:pt x="1525227" y="1247820"/>
                    <a:pt x="1567543" y="1233715"/>
                  </a:cubicBezTo>
                  <a:cubicBezTo>
                    <a:pt x="1584092" y="1228199"/>
                    <a:pt x="1595484" y="1212487"/>
                    <a:pt x="1611086" y="1204686"/>
                  </a:cubicBezTo>
                  <a:cubicBezTo>
                    <a:pt x="1634288" y="1193085"/>
                    <a:pt x="1690982" y="1181859"/>
                    <a:pt x="1712686" y="1175658"/>
                  </a:cubicBezTo>
                  <a:cubicBezTo>
                    <a:pt x="1767106" y="1160109"/>
                    <a:pt x="1751878" y="1157976"/>
                    <a:pt x="1814286" y="1146629"/>
                  </a:cubicBezTo>
                  <a:cubicBezTo>
                    <a:pt x="1921296" y="1127173"/>
                    <a:pt x="1986947" y="1127402"/>
                    <a:pt x="2104571" y="1117600"/>
                  </a:cubicBezTo>
                  <a:lnTo>
                    <a:pt x="2264228" y="1103086"/>
                  </a:lnTo>
                  <a:lnTo>
                    <a:pt x="2438400" y="1059543"/>
                  </a:lnTo>
                  <a:cubicBezTo>
                    <a:pt x="2468085" y="1052121"/>
                    <a:pt x="2495801" y="1037936"/>
                    <a:pt x="2525486" y="1030515"/>
                  </a:cubicBezTo>
                  <a:cubicBezTo>
                    <a:pt x="2564191" y="1020839"/>
                    <a:pt x="2603751" y="1014102"/>
                    <a:pt x="2641600" y="1001486"/>
                  </a:cubicBezTo>
                  <a:cubicBezTo>
                    <a:pt x="2787964" y="952699"/>
                    <a:pt x="2560913" y="1027144"/>
                    <a:pt x="2743200" y="972458"/>
                  </a:cubicBezTo>
                  <a:cubicBezTo>
                    <a:pt x="2772508" y="963665"/>
                    <a:pt x="2830286" y="943429"/>
                    <a:pt x="2830286" y="943429"/>
                  </a:cubicBezTo>
                  <a:cubicBezTo>
                    <a:pt x="2844800" y="933753"/>
                    <a:pt x="2858226" y="922201"/>
                    <a:pt x="2873828" y="914400"/>
                  </a:cubicBezTo>
                  <a:cubicBezTo>
                    <a:pt x="2887512" y="907558"/>
                    <a:pt x="2904641" y="908373"/>
                    <a:pt x="2917371" y="899886"/>
                  </a:cubicBezTo>
                  <a:cubicBezTo>
                    <a:pt x="3026094" y="827405"/>
                    <a:pt x="2900922" y="876340"/>
                    <a:pt x="3004457" y="841829"/>
                  </a:cubicBezTo>
                  <a:cubicBezTo>
                    <a:pt x="3074508" y="771778"/>
                    <a:pt x="3021383" y="817863"/>
                    <a:pt x="3120571" y="754743"/>
                  </a:cubicBezTo>
                  <a:cubicBezTo>
                    <a:pt x="3150005" y="736012"/>
                    <a:pt x="3178628" y="716038"/>
                    <a:pt x="3207657" y="696686"/>
                  </a:cubicBezTo>
                  <a:lnTo>
                    <a:pt x="3251200" y="667658"/>
                  </a:lnTo>
                  <a:cubicBezTo>
                    <a:pt x="3260876" y="653144"/>
                    <a:pt x="3273143" y="640055"/>
                    <a:pt x="3280228" y="624115"/>
                  </a:cubicBezTo>
                  <a:cubicBezTo>
                    <a:pt x="3292655" y="596153"/>
                    <a:pt x="3297893" y="565439"/>
                    <a:pt x="3309257" y="537029"/>
                  </a:cubicBezTo>
                  <a:lnTo>
                    <a:pt x="3338286" y="464458"/>
                  </a:lnTo>
                  <a:cubicBezTo>
                    <a:pt x="3333448" y="387048"/>
                    <a:pt x="3335868" y="308841"/>
                    <a:pt x="3323771" y="232229"/>
                  </a:cubicBezTo>
                  <a:cubicBezTo>
                    <a:pt x="3319367" y="204338"/>
                    <a:pt x="3264705" y="162506"/>
                    <a:pt x="3251200" y="145143"/>
                  </a:cubicBezTo>
                  <a:cubicBezTo>
                    <a:pt x="3136316" y="-2564"/>
                    <a:pt x="3237125" y="102040"/>
                    <a:pt x="3164114" y="29029"/>
                  </a:cubicBezTo>
                </a:path>
              </a:pathLst>
            </a:custGeom>
            <a:ln w="38100">
              <a:solidFill>
                <a:srgbClr val="00009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000090"/>
                </a:solidFill>
              </a:endParaRPr>
            </a:p>
          </p:txBody>
        </p:sp>
        <p:sp>
          <p:nvSpPr>
            <p:cNvPr id="54" name="Rounded Rectangle 53"/>
            <p:cNvSpPr/>
            <p:nvPr/>
          </p:nvSpPr>
          <p:spPr>
            <a:xfrm flipV="1">
              <a:off x="6195924" y="4653582"/>
              <a:ext cx="720080" cy="45719"/>
            </a:xfrm>
            <a:prstGeom prst="roundRect">
              <a:avLst/>
            </a:prstGeom>
            <a:solidFill>
              <a:srgbClr val="FF0000"/>
            </a:solid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90"/>
                </a:solidFill>
              </a:endParaRPr>
            </a:p>
          </p:txBody>
        </p:sp>
        <p:cxnSp>
          <p:nvCxnSpPr>
            <p:cNvPr id="55" name="Straight Connector 54"/>
            <p:cNvCxnSpPr/>
            <p:nvPr/>
          </p:nvCxnSpPr>
          <p:spPr>
            <a:xfrm flipH="1" flipV="1">
              <a:off x="5598604" y="4384421"/>
              <a:ext cx="332524" cy="266700"/>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180833" y="3910296"/>
              <a:ext cx="2015091" cy="707886"/>
            </a:xfrm>
            <a:prstGeom prst="rect">
              <a:avLst/>
            </a:prstGeom>
            <a:noFill/>
            <a:ln w="38100">
              <a:solidFill>
                <a:srgbClr val="FFFFFF"/>
              </a:solidFill>
            </a:ln>
          </p:spPr>
          <p:txBody>
            <a:bodyPr wrap="square" rtlCol="0">
              <a:spAutoFit/>
            </a:bodyPr>
            <a:lstStyle/>
            <a:p>
              <a:r>
                <a:rPr lang="en-US" sz="2000" dirty="0">
                  <a:solidFill>
                    <a:srgbClr val="000090"/>
                  </a:solidFill>
                </a:rPr>
                <a:t>Meshing of the boundary</a:t>
              </a:r>
            </a:p>
          </p:txBody>
        </p:sp>
        <p:cxnSp>
          <p:nvCxnSpPr>
            <p:cNvPr id="57" name="Straight Connector 56"/>
            <p:cNvCxnSpPr/>
            <p:nvPr/>
          </p:nvCxnSpPr>
          <p:spPr>
            <a:xfrm>
              <a:off x="5643640" y="4653582"/>
              <a:ext cx="0" cy="791642"/>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643640" y="5445224"/>
              <a:ext cx="1943515" cy="0"/>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587155" y="4676441"/>
              <a:ext cx="0" cy="768783"/>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092280" y="4491156"/>
              <a:ext cx="72008" cy="450012"/>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380224" y="3726979"/>
              <a:ext cx="1876084" cy="707886"/>
            </a:xfrm>
            <a:prstGeom prst="rect">
              <a:avLst/>
            </a:prstGeom>
            <a:noFill/>
            <a:ln w="38100">
              <a:solidFill>
                <a:srgbClr val="FFFFFF"/>
              </a:solidFill>
            </a:ln>
          </p:spPr>
          <p:txBody>
            <a:bodyPr wrap="none" rtlCol="0">
              <a:spAutoFit/>
            </a:bodyPr>
            <a:lstStyle/>
            <a:p>
              <a:r>
                <a:rPr lang="en-US" sz="2000" dirty="0">
                  <a:solidFill>
                    <a:srgbClr val="000090"/>
                  </a:solidFill>
                </a:rPr>
                <a:t>Meshing of the </a:t>
              </a:r>
              <a:br>
                <a:rPr lang="en-US" sz="2000" dirty="0">
                  <a:solidFill>
                    <a:srgbClr val="000090"/>
                  </a:solidFill>
                </a:rPr>
              </a:br>
              <a:r>
                <a:rPr lang="en-US" sz="2000" dirty="0">
                  <a:solidFill>
                    <a:srgbClr val="000090"/>
                  </a:solidFill>
                </a:rPr>
                <a:t>solution domain</a:t>
              </a:r>
            </a:p>
          </p:txBody>
        </p:sp>
        <p:sp>
          <p:nvSpPr>
            <p:cNvPr id="63" name="TextBox 62"/>
            <p:cNvSpPr txBox="1"/>
            <p:nvPr/>
          </p:nvSpPr>
          <p:spPr>
            <a:xfrm>
              <a:off x="4370535" y="5772291"/>
              <a:ext cx="2910586" cy="1015663"/>
            </a:xfrm>
            <a:prstGeom prst="rect">
              <a:avLst/>
            </a:prstGeom>
            <a:noFill/>
            <a:ln w="38100">
              <a:solidFill>
                <a:srgbClr val="FFFFFF"/>
              </a:solidFill>
            </a:ln>
          </p:spPr>
          <p:txBody>
            <a:bodyPr wrap="square" rtlCol="0">
              <a:spAutoFit/>
            </a:bodyPr>
            <a:lstStyle/>
            <a:p>
              <a:r>
                <a:rPr lang="en-US" sz="2000" dirty="0">
                  <a:solidFill>
                    <a:srgbClr val="000090"/>
                  </a:solidFill>
                </a:rPr>
                <a:t>Boundaries needs to be defined for a bounded domain</a:t>
              </a:r>
            </a:p>
          </p:txBody>
        </p:sp>
        <p:cxnSp>
          <p:nvCxnSpPr>
            <p:cNvPr id="62" name="Straight Connector 61"/>
            <p:cNvCxnSpPr/>
            <p:nvPr/>
          </p:nvCxnSpPr>
          <p:spPr>
            <a:xfrm flipH="1">
              <a:off x="5266081" y="5157192"/>
              <a:ext cx="332523" cy="570026"/>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5541699" y="5445224"/>
              <a:ext cx="1014266" cy="340161"/>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4" idx="1"/>
            </p:cNvCxnSpPr>
            <p:nvPr/>
          </p:nvCxnSpPr>
          <p:spPr>
            <a:xfrm flipH="1">
              <a:off x="5691868" y="4676441"/>
              <a:ext cx="504056" cy="480751"/>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691868" y="5157192"/>
              <a:ext cx="252028" cy="288032"/>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5911022" y="5157192"/>
              <a:ext cx="284902" cy="288032"/>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6298598" y="4716162"/>
              <a:ext cx="81626" cy="729062"/>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195924" y="5049403"/>
              <a:ext cx="102674" cy="395821"/>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6692656" y="4676441"/>
              <a:ext cx="399624" cy="768783"/>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7092280" y="5157192"/>
              <a:ext cx="494875" cy="288032"/>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7092280" y="5060832"/>
              <a:ext cx="494876" cy="96360"/>
            </a:xfrm>
            <a:prstGeom prst="straightConnector1">
              <a:avLst/>
            </a:prstGeom>
            <a:ln w="38100">
              <a:solidFill>
                <a:srgbClr val="000090"/>
              </a:solidFill>
              <a:tailEnd type="triangle"/>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6053473" y="4941168"/>
              <a:ext cx="1227648" cy="364183"/>
            </a:xfrm>
            <a:prstGeom prst="ellipse">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90"/>
                </a:solidFill>
              </a:endParaRPr>
            </a:p>
          </p:txBody>
        </p:sp>
        <p:cxnSp>
          <p:nvCxnSpPr>
            <p:cNvPr id="74" name="Straight Connector 73"/>
            <p:cNvCxnSpPr/>
            <p:nvPr/>
          </p:nvCxnSpPr>
          <p:spPr>
            <a:xfrm>
              <a:off x="6892468" y="5305351"/>
              <a:ext cx="923636" cy="787945"/>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34"/>
            </p:cNvCxnSpPr>
            <p:nvPr/>
          </p:nvCxnSpPr>
          <p:spPr>
            <a:xfrm>
              <a:off x="5266081" y="3341591"/>
              <a:ext cx="665046" cy="591465"/>
            </a:xfrm>
            <a:prstGeom prst="straightConnector1">
              <a:avLst/>
            </a:prstGeom>
            <a:ln w="635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0" idx="12"/>
            </p:cNvCxnSpPr>
            <p:nvPr/>
          </p:nvCxnSpPr>
          <p:spPr>
            <a:xfrm flipH="1">
              <a:off x="2532141" y="3283533"/>
              <a:ext cx="679868" cy="649523"/>
            </a:xfrm>
            <a:prstGeom prst="straightConnector1">
              <a:avLst/>
            </a:prstGeom>
            <a:ln w="635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77" name="TextBox 76"/>
          <p:cNvSpPr txBox="1"/>
          <p:nvPr/>
        </p:nvSpPr>
        <p:spPr>
          <a:xfrm>
            <a:off x="164745" y="462623"/>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Tree>
    <p:extLst>
      <p:ext uri="{BB962C8B-B14F-4D97-AF65-F5344CB8AC3E}">
        <p14:creationId xmlns:p14="http://schemas.microsoft.com/office/powerpoint/2010/main" val="18144767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23730" y="939331"/>
            <a:ext cx="8423874" cy="5262979"/>
          </a:xfrm>
          <a:prstGeom prst="rect">
            <a:avLst/>
          </a:prstGeom>
          <a:noFill/>
        </p:spPr>
        <p:txBody>
          <a:bodyPr wrap="square" rtlCol="0">
            <a:spAutoFit/>
          </a:bodyPr>
          <a:lstStyle/>
          <a:p>
            <a:r>
              <a:rPr lang="en-US" sz="2400" b="1" dirty="0">
                <a:solidFill>
                  <a:srgbClr val="D39B15"/>
                </a:solidFill>
              </a:rPr>
              <a:t>FEM</a:t>
            </a:r>
            <a:r>
              <a:rPr lang="en-US" sz="2400" dirty="0">
                <a:solidFill>
                  <a:srgbClr val="000090"/>
                </a:solidFill>
              </a:rPr>
              <a:t>, formulation can be obtained easily for a large class of differential  equations</a:t>
            </a:r>
          </a:p>
          <a:p>
            <a:endParaRPr lang="en-US" sz="2400" dirty="0">
              <a:solidFill>
                <a:srgbClr val="000090"/>
              </a:solidFill>
            </a:endParaRPr>
          </a:p>
          <a:p>
            <a:r>
              <a:rPr lang="en-US" sz="2400" b="1" dirty="0">
                <a:solidFill>
                  <a:srgbClr val="D39B15"/>
                </a:solidFill>
              </a:rPr>
              <a:t>BEM</a:t>
            </a:r>
            <a:r>
              <a:rPr lang="en-US" sz="2400" dirty="0">
                <a:solidFill>
                  <a:srgbClr val="000090"/>
                </a:solidFill>
              </a:rPr>
              <a:t>, requires more detailed mathematical formulation and employs predefined </a:t>
            </a:r>
            <a:r>
              <a:rPr lang="en-US" sz="2400" i="1" dirty="0">
                <a:solidFill>
                  <a:srgbClr val="D39B15"/>
                </a:solidFill>
              </a:rPr>
              <a:t>fundamental solutions</a:t>
            </a:r>
            <a:r>
              <a:rPr lang="en-US" sz="2400" dirty="0">
                <a:solidFill>
                  <a:srgbClr val="000090"/>
                </a:solidFill>
              </a:rPr>
              <a:t> for the given differential equation.</a:t>
            </a:r>
          </a:p>
          <a:p>
            <a:endParaRPr lang="en-US" sz="2400" dirty="0">
              <a:solidFill>
                <a:srgbClr val="000090"/>
              </a:solidFill>
            </a:endParaRPr>
          </a:p>
          <a:p>
            <a:r>
              <a:rPr lang="en-US" sz="2400" b="1" dirty="0">
                <a:solidFill>
                  <a:srgbClr val="D39B15"/>
                </a:solidFill>
              </a:rPr>
              <a:t>On the other hand:</a:t>
            </a:r>
          </a:p>
          <a:p>
            <a:pPr marL="511175" indent="-341313">
              <a:buFont typeface="Arial"/>
              <a:buChar char="•"/>
            </a:pPr>
            <a:r>
              <a:rPr lang="en-US" sz="2400" dirty="0">
                <a:solidFill>
                  <a:srgbClr val="000090"/>
                </a:solidFill>
              </a:rPr>
              <a:t>For non-homogeneous or non-linear problems, it is not straight forward to find fundamental solutions.</a:t>
            </a:r>
          </a:p>
          <a:p>
            <a:pPr marL="511175" indent="-341313">
              <a:buFont typeface="Arial"/>
              <a:buChar char="•"/>
            </a:pPr>
            <a:r>
              <a:rPr lang="en-US" sz="2400" dirty="0">
                <a:solidFill>
                  <a:srgbClr val="000090"/>
                </a:solidFill>
              </a:rPr>
              <a:t>In those problems, implementation of BEM is not straight forward.</a:t>
            </a:r>
          </a:p>
          <a:p>
            <a:pPr marL="511175" indent="-341313">
              <a:buFont typeface="Arial"/>
              <a:buChar char="•"/>
            </a:pPr>
            <a:r>
              <a:rPr lang="en-US" sz="2400" dirty="0">
                <a:solidFill>
                  <a:srgbClr val="000090"/>
                </a:solidFill>
              </a:rPr>
              <a:t>Special formulations may be implemented for those problems</a:t>
            </a:r>
          </a:p>
          <a:p>
            <a:r>
              <a:rPr lang="en-US" sz="2400" dirty="0">
                <a:solidFill>
                  <a:srgbClr val="D39B15"/>
                </a:solidFill>
              </a:rPr>
              <a:t>E.g.: </a:t>
            </a:r>
            <a:r>
              <a:rPr lang="en-US" sz="2400" dirty="0">
                <a:solidFill>
                  <a:srgbClr val="000090"/>
                </a:solidFill>
              </a:rPr>
              <a:t>Monte-Carlo, volume meshing, dual reciprocity etc.</a:t>
            </a:r>
          </a:p>
        </p:txBody>
      </p:sp>
      <p:sp>
        <p:nvSpPr>
          <p:cNvPr id="6" name="TextBox 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7" name="TextBox 6"/>
          <p:cNvSpPr txBox="1"/>
          <p:nvPr/>
        </p:nvSpPr>
        <p:spPr>
          <a:xfrm>
            <a:off x="164745" y="462623"/>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Tree>
    <p:extLst>
      <p:ext uri="{BB962C8B-B14F-4D97-AF65-F5344CB8AC3E}">
        <p14:creationId xmlns:p14="http://schemas.microsoft.com/office/powerpoint/2010/main" val="19134739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23730" y="939331"/>
            <a:ext cx="8423874" cy="3539430"/>
          </a:xfrm>
          <a:prstGeom prst="rect">
            <a:avLst/>
          </a:prstGeom>
          <a:noFill/>
        </p:spPr>
        <p:txBody>
          <a:bodyPr wrap="square" rtlCol="0">
            <a:spAutoFit/>
          </a:bodyPr>
          <a:lstStyle/>
          <a:p>
            <a:r>
              <a:rPr lang="en-US" sz="2400" b="1" dirty="0">
                <a:solidFill>
                  <a:srgbClr val="D39B15"/>
                </a:solidFill>
              </a:rPr>
              <a:t>FEM</a:t>
            </a:r>
            <a:r>
              <a:rPr lang="en-US" sz="2400" dirty="0">
                <a:solidFill>
                  <a:srgbClr val="000090"/>
                </a:solidFill>
              </a:rPr>
              <a:t>, formulation can be obtained easily for a large class of differential  equations</a:t>
            </a:r>
          </a:p>
          <a:p>
            <a:endParaRPr lang="en-US" sz="2400" dirty="0">
              <a:solidFill>
                <a:srgbClr val="000090"/>
              </a:solidFill>
            </a:endParaRPr>
          </a:p>
          <a:p>
            <a:r>
              <a:rPr lang="en-US" sz="2400" b="1" dirty="0">
                <a:solidFill>
                  <a:srgbClr val="D39B15"/>
                </a:solidFill>
              </a:rPr>
              <a:t>BEM</a:t>
            </a:r>
            <a:r>
              <a:rPr lang="en-US" sz="2400" dirty="0">
                <a:solidFill>
                  <a:srgbClr val="000090"/>
                </a:solidFill>
              </a:rPr>
              <a:t>, requires more detailed mathematical formulation and employs predefined </a:t>
            </a:r>
            <a:r>
              <a:rPr lang="en-US" sz="2400" i="1" dirty="0">
                <a:solidFill>
                  <a:srgbClr val="D39B15"/>
                </a:solidFill>
              </a:rPr>
              <a:t>fundamental solutions</a:t>
            </a:r>
            <a:r>
              <a:rPr lang="en-US" sz="2400" dirty="0">
                <a:solidFill>
                  <a:srgbClr val="000090"/>
                </a:solidFill>
              </a:rPr>
              <a:t> for the given differential equation.</a:t>
            </a:r>
          </a:p>
          <a:p>
            <a:endParaRPr lang="en-US" sz="2400" dirty="0">
              <a:solidFill>
                <a:srgbClr val="000090"/>
              </a:solidFill>
            </a:endParaRPr>
          </a:p>
          <a:p>
            <a:r>
              <a:rPr lang="en-US" sz="2400" dirty="0">
                <a:solidFill>
                  <a:srgbClr val="000090"/>
                </a:solidFill>
              </a:rPr>
              <a:t>In </a:t>
            </a:r>
            <a:r>
              <a:rPr lang="tr-TR" sz="2400" b="1" cap="small" dirty="0">
                <a:solidFill>
                  <a:srgbClr val="D39B15"/>
                </a:solidFill>
              </a:rPr>
              <a:t>BEE 1.0</a:t>
            </a:r>
            <a:r>
              <a:rPr lang="en-US" sz="2400" dirty="0">
                <a:solidFill>
                  <a:srgbClr val="000090"/>
                </a:solidFill>
              </a:rPr>
              <a:t> the dual reciprocity method is employed to solve non homogenous and/or non linear problems</a:t>
            </a:r>
          </a:p>
        </p:txBody>
      </p:sp>
      <p:sp>
        <p:nvSpPr>
          <p:cNvPr id="6" name="TextBox 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7" name="TextBox 6"/>
          <p:cNvSpPr txBox="1"/>
          <p:nvPr/>
        </p:nvSpPr>
        <p:spPr>
          <a:xfrm>
            <a:off x="164745" y="462623"/>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Tree>
    <p:extLst>
      <p:ext uri="{BB962C8B-B14F-4D97-AF65-F5344CB8AC3E}">
        <p14:creationId xmlns:p14="http://schemas.microsoft.com/office/powerpoint/2010/main" val="4812457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346724" y="489460"/>
            <a:ext cx="8229600" cy="7022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Future Directions and Expansion Model</a:t>
            </a:r>
          </a:p>
        </p:txBody>
      </p:sp>
      <p:grpSp>
        <p:nvGrpSpPr>
          <p:cNvPr id="26" name="Group 25"/>
          <p:cNvGrpSpPr>
            <a:grpSpLocks noChangeAspect="1"/>
          </p:cNvGrpSpPr>
          <p:nvPr/>
        </p:nvGrpSpPr>
        <p:grpSpPr>
          <a:xfrm>
            <a:off x="62255" y="1631066"/>
            <a:ext cx="9004145" cy="3931920"/>
            <a:chOff x="755576" y="2701102"/>
            <a:chExt cx="6984776" cy="3050104"/>
          </a:xfrm>
        </p:grpSpPr>
        <p:sp>
          <p:nvSpPr>
            <p:cNvPr id="27" name="Hexagon 26"/>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BEE Main</a:t>
              </a:r>
            </a:p>
          </p:txBody>
        </p:sp>
        <p:sp>
          <p:nvSpPr>
            <p:cNvPr id="28" name="Hexagon 27"/>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Flow Module</a:t>
              </a:r>
            </a:p>
          </p:txBody>
        </p:sp>
        <p:sp>
          <p:nvSpPr>
            <p:cNvPr id="29" name="Hexagon 28"/>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Elasticity Module</a:t>
              </a:r>
            </a:p>
          </p:txBody>
        </p:sp>
        <p:sp>
          <p:nvSpPr>
            <p:cNvPr id="30" name="Hexagon 29"/>
            <p:cNvSpPr/>
            <p:nvPr/>
          </p:nvSpPr>
          <p:spPr>
            <a:xfrm>
              <a:off x="1691680" y="4743094"/>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Laplace Module</a:t>
              </a:r>
            </a:p>
          </p:txBody>
        </p:sp>
        <p:sp>
          <p:nvSpPr>
            <p:cNvPr id="31" name="Hexagon 30"/>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a:t>
              </a:r>
            </a:p>
            <a:p>
              <a:pPr algn="ctr"/>
              <a:r>
                <a:rPr lang="en-US" dirty="0"/>
                <a:t>Elasticity</a:t>
              </a:r>
            </a:p>
            <a:p>
              <a:pPr algn="ctr"/>
              <a:r>
                <a:rPr lang="en-US" dirty="0"/>
                <a:t>Laplace Module</a:t>
              </a:r>
            </a:p>
          </p:txBody>
        </p:sp>
        <p:sp>
          <p:nvSpPr>
            <p:cNvPr id="32" name="Hexagon 31"/>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Flow Laplace Module</a:t>
              </a:r>
            </a:p>
          </p:txBody>
        </p:sp>
        <p:sp>
          <p:nvSpPr>
            <p:cNvPr id="33" name="Hexagon 32"/>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Elasticity Flow Module</a:t>
              </a:r>
            </a:p>
          </p:txBody>
        </p:sp>
        <p:cxnSp>
          <p:nvCxnSpPr>
            <p:cNvPr id="34" name="Straight Connector 33"/>
            <p:cNvCxnSpPr>
              <a:stCxn id="32" idx="4"/>
            </p:cNvCxnSpPr>
            <p:nvPr/>
          </p:nvCxnSpPr>
          <p:spPr>
            <a:xfrm>
              <a:off x="2879812" y="4221088"/>
              <a:ext cx="2700300" cy="18808"/>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sp>
          <p:nvSpPr>
            <p:cNvPr id="35" name="Hexagon 34"/>
            <p:cNvSpPr/>
            <p:nvPr/>
          </p:nvSpPr>
          <p:spPr>
            <a:xfrm>
              <a:off x="5652120" y="3709214"/>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BEE NL</a:t>
              </a:r>
            </a:p>
          </p:txBody>
        </p:sp>
        <p:sp>
          <p:nvSpPr>
            <p:cNvPr id="36" name="Hexagon 35"/>
            <p:cNvSpPr/>
            <p:nvPr/>
          </p:nvSpPr>
          <p:spPr>
            <a:xfrm>
              <a:off x="6588224" y="3205158"/>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 Reynolds Flow Module</a:t>
              </a:r>
            </a:p>
          </p:txBody>
        </p:sp>
        <p:sp>
          <p:nvSpPr>
            <p:cNvPr id="37" name="Hexagon 36"/>
            <p:cNvSpPr/>
            <p:nvPr/>
          </p:nvSpPr>
          <p:spPr>
            <a:xfrm>
              <a:off x="4716016" y="3205158"/>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Plasticity Module</a:t>
              </a:r>
            </a:p>
          </p:txBody>
        </p:sp>
        <p:sp>
          <p:nvSpPr>
            <p:cNvPr id="38" name="Hexagon 37"/>
            <p:cNvSpPr/>
            <p:nvPr/>
          </p:nvSpPr>
          <p:spPr>
            <a:xfrm>
              <a:off x="5652120" y="47352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NL Laplace Module</a:t>
              </a:r>
            </a:p>
          </p:txBody>
        </p:sp>
        <p:sp>
          <p:nvSpPr>
            <p:cNvPr id="39" name="Hexagon 38"/>
            <p:cNvSpPr/>
            <p:nvPr/>
          </p:nvSpPr>
          <p:spPr>
            <a:xfrm>
              <a:off x="4716016" y="423207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a:t>
              </a:r>
            </a:p>
            <a:p>
              <a:pPr algn="ctr"/>
              <a:r>
                <a:rPr lang="en-US" dirty="0"/>
                <a:t>Plasticity</a:t>
              </a:r>
            </a:p>
            <a:p>
              <a:pPr algn="ctr"/>
              <a:r>
                <a:rPr lang="en-US" dirty="0"/>
                <a:t>Laplace Module</a:t>
              </a:r>
            </a:p>
          </p:txBody>
        </p:sp>
        <p:sp>
          <p:nvSpPr>
            <p:cNvPr id="40" name="Hexagon 39"/>
            <p:cNvSpPr/>
            <p:nvPr/>
          </p:nvSpPr>
          <p:spPr>
            <a:xfrm>
              <a:off x="6588224" y="421327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HR Flow Laplace Module</a:t>
              </a:r>
            </a:p>
          </p:txBody>
        </p:sp>
        <p:sp>
          <p:nvSpPr>
            <p:cNvPr id="41" name="Hexagon 40"/>
            <p:cNvSpPr/>
            <p:nvPr/>
          </p:nvSpPr>
          <p:spPr>
            <a:xfrm>
              <a:off x="5654937" y="2701102"/>
              <a:ext cx="1152128" cy="10081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Plasticity  Flow Module</a:t>
              </a:r>
            </a:p>
          </p:txBody>
        </p:sp>
      </p:grpSp>
      <p:sp>
        <p:nvSpPr>
          <p:cNvPr id="21" name="TextBox 20"/>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37697705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3742440" y="2039796"/>
            <a:ext cx="4944359" cy="327198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0" lvl="1" indent="-457200" algn="l">
              <a:buFont typeface="Arial"/>
              <a:buChar char="•"/>
            </a:pPr>
            <a:r>
              <a:rPr lang="en-US" dirty="0">
                <a:solidFill>
                  <a:srgbClr val="000090"/>
                </a:solidFill>
              </a:rPr>
              <a:t>Boundary Element Method (BEM) based</a:t>
            </a:r>
          </a:p>
          <a:p>
            <a:pPr marL="914400" lvl="1" indent="-457200" algn="l">
              <a:buFont typeface="Arial"/>
              <a:buChar char="•"/>
            </a:pPr>
            <a:r>
              <a:rPr lang="en-US" dirty="0">
                <a:solidFill>
                  <a:srgbClr val="000090"/>
                </a:solidFill>
              </a:rPr>
              <a:t>is capable of 2D &amp; 3D analysis</a:t>
            </a:r>
          </a:p>
          <a:p>
            <a:pPr marL="914400" lvl="1" indent="-457200" algn="l">
              <a:buFont typeface="Arial"/>
              <a:buChar char="•"/>
            </a:pPr>
            <a:r>
              <a:rPr lang="en-US" dirty="0">
                <a:solidFill>
                  <a:srgbClr val="000090"/>
                </a:solidFill>
              </a:rPr>
              <a:t>has CPU/GPU parallel computing capability</a:t>
            </a:r>
          </a:p>
          <a:p>
            <a:pPr marL="914400" lvl="1" indent="-457200" algn="l">
              <a:buFont typeface="Arial"/>
              <a:buChar char="•"/>
            </a:pPr>
            <a:r>
              <a:rPr lang="en-US" dirty="0">
                <a:solidFill>
                  <a:srgbClr val="000090"/>
                </a:solidFill>
              </a:rPr>
              <a:t>has a modular structure</a:t>
            </a:r>
          </a:p>
        </p:txBody>
      </p:sp>
      <p:sp>
        <p:nvSpPr>
          <p:cNvPr id="6" name="TextBox 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8" name="TextBox 7">
            <a:extLst>
              <a:ext uri="{FF2B5EF4-FFF2-40B4-BE49-F238E27FC236}">
                <a16:creationId xmlns:a16="http://schemas.microsoft.com/office/drawing/2014/main" id="{B8343A1B-31ED-9942-BE15-FA159B461D27}"/>
              </a:ext>
            </a:extLst>
          </p:cNvPr>
          <p:cNvSpPr txBox="1"/>
          <p:nvPr/>
        </p:nvSpPr>
        <p:spPr>
          <a:xfrm>
            <a:off x="390801" y="1087454"/>
            <a:ext cx="8145640" cy="584775"/>
          </a:xfrm>
          <a:prstGeom prst="rect">
            <a:avLst/>
          </a:prstGeom>
          <a:noFill/>
        </p:spPr>
        <p:txBody>
          <a:bodyPr wrap="square" rtlCol="0">
            <a:spAutoFit/>
          </a:bodyPr>
          <a:lstStyle/>
          <a:p>
            <a:pPr algn="ctr"/>
            <a:r>
              <a:rPr lang="tr-TR" sz="3200" b="1" cap="small" dirty="0">
                <a:solidFill>
                  <a:srgbClr val="D39B15"/>
                </a:solidFill>
              </a:rPr>
              <a:t>BEE 1.0</a:t>
            </a:r>
            <a:endParaRPr lang="en-US" sz="3200" b="1" cap="small" dirty="0">
              <a:solidFill>
                <a:srgbClr val="D39B15"/>
              </a:solidFill>
            </a:endParaRPr>
          </a:p>
        </p:txBody>
      </p:sp>
      <p:grpSp>
        <p:nvGrpSpPr>
          <p:cNvPr id="9" name="Group 8">
            <a:extLst>
              <a:ext uri="{FF2B5EF4-FFF2-40B4-BE49-F238E27FC236}">
                <a16:creationId xmlns:a16="http://schemas.microsoft.com/office/drawing/2014/main" id="{801BCD16-F06E-2F4E-8832-7F515A05E782}"/>
              </a:ext>
            </a:extLst>
          </p:cNvPr>
          <p:cNvGrpSpPr>
            <a:grpSpLocks noChangeAspect="1"/>
          </p:cNvGrpSpPr>
          <p:nvPr/>
        </p:nvGrpSpPr>
        <p:grpSpPr>
          <a:xfrm>
            <a:off x="528931" y="1795661"/>
            <a:ext cx="3636019" cy="3657600"/>
            <a:chOff x="755576" y="2708920"/>
            <a:chExt cx="3024336" cy="3042286"/>
          </a:xfrm>
        </p:grpSpPr>
        <p:sp>
          <p:nvSpPr>
            <p:cNvPr id="10" name="Hexagon 9">
              <a:extLst>
                <a:ext uri="{FF2B5EF4-FFF2-40B4-BE49-F238E27FC236}">
                  <a16:creationId xmlns:a16="http://schemas.microsoft.com/office/drawing/2014/main" id="{FED36A81-D954-F24F-A122-F3F861684569}"/>
                </a:ext>
              </a:extLst>
            </p:cNvPr>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BEE Main</a:t>
              </a:r>
            </a:p>
          </p:txBody>
        </p:sp>
        <p:sp>
          <p:nvSpPr>
            <p:cNvPr id="11" name="Hexagon 10">
              <a:extLst>
                <a:ext uri="{FF2B5EF4-FFF2-40B4-BE49-F238E27FC236}">
                  <a16:creationId xmlns:a16="http://schemas.microsoft.com/office/drawing/2014/main" id="{380B51A5-C840-8A49-AC95-03F0806A4DF3}"/>
                </a:ext>
              </a:extLst>
            </p:cNvPr>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Flow Module</a:t>
              </a:r>
            </a:p>
          </p:txBody>
        </p:sp>
        <p:sp>
          <p:nvSpPr>
            <p:cNvPr id="12" name="Hexagon 11">
              <a:extLst>
                <a:ext uri="{FF2B5EF4-FFF2-40B4-BE49-F238E27FC236}">
                  <a16:creationId xmlns:a16="http://schemas.microsoft.com/office/drawing/2014/main" id="{70BB2C80-B292-B145-AD22-ECA2C77F9A06}"/>
                </a:ext>
              </a:extLst>
            </p:cNvPr>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Elasticity Module</a:t>
              </a:r>
            </a:p>
          </p:txBody>
        </p:sp>
        <p:sp>
          <p:nvSpPr>
            <p:cNvPr id="13" name="Hexagon 12">
              <a:extLst>
                <a:ext uri="{FF2B5EF4-FFF2-40B4-BE49-F238E27FC236}">
                  <a16:creationId xmlns:a16="http://schemas.microsoft.com/office/drawing/2014/main" id="{F3BAB59B-B79D-D24D-9A0A-E9B7DFFE911E}"/>
                </a:ext>
              </a:extLst>
            </p:cNvPr>
            <p:cNvSpPr/>
            <p:nvPr/>
          </p:nvSpPr>
          <p:spPr>
            <a:xfrm>
              <a:off x="1691680" y="4743094"/>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Laplace Module</a:t>
              </a:r>
            </a:p>
          </p:txBody>
        </p:sp>
        <p:sp>
          <p:nvSpPr>
            <p:cNvPr id="14" name="Hexagon 13">
              <a:extLst>
                <a:ext uri="{FF2B5EF4-FFF2-40B4-BE49-F238E27FC236}">
                  <a16:creationId xmlns:a16="http://schemas.microsoft.com/office/drawing/2014/main" id="{2B3C4815-E560-2A45-A361-8AC18AD03B61}"/>
                </a:ext>
              </a:extLst>
            </p:cNvPr>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a:t>
              </a:r>
            </a:p>
            <a:p>
              <a:pPr algn="ctr"/>
              <a:r>
                <a:rPr lang="en-US" sz="1600" dirty="0"/>
                <a:t>Elasticity</a:t>
              </a:r>
            </a:p>
            <a:p>
              <a:pPr algn="ctr"/>
              <a:r>
                <a:rPr lang="en-US" sz="1600" dirty="0"/>
                <a:t>Laplace Module</a:t>
              </a:r>
            </a:p>
          </p:txBody>
        </p:sp>
        <p:sp>
          <p:nvSpPr>
            <p:cNvPr id="15" name="Hexagon 14">
              <a:extLst>
                <a:ext uri="{FF2B5EF4-FFF2-40B4-BE49-F238E27FC236}">
                  <a16:creationId xmlns:a16="http://schemas.microsoft.com/office/drawing/2014/main" id="{C8964CFD-353D-1F48-951F-2A3E72274968}"/>
                </a:ext>
              </a:extLst>
            </p:cNvPr>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Flow Laplace Module</a:t>
              </a:r>
            </a:p>
          </p:txBody>
        </p:sp>
        <p:sp>
          <p:nvSpPr>
            <p:cNvPr id="16" name="Hexagon 15">
              <a:extLst>
                <a:ext uri="{FF2B5EF4-FFF2-40B4-BE49-F238E27FC236}">
                  <a16:creationId xmlns:a16="http://schemas.microsoft.com/office/drawing/2014/main" id="{187D66C5-746E-2347-ADD3-7C65E1E84514}"/>
                </a:ext>
              </a:extLst>
            </p:cNvPr>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Elasticity Flow Module</a:t>
              </a:r>
            </a:p>
          </p:txBody>
        </p:sp>
      </p:grpSp>
    </p:spTree>
    <p:extLst>
      <p:ext uri="{BB962C8B-B14F-4D97-AF65-F5344CB8AC3E}">
        <p14:creationId xmlns:p14="http://schemas.microsoft.com/office/powerpoint/2010/main" val="20366928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46" name="Group 45"/>
          <p:cNvGrpSpPr>
            <a:grpSpLocks noChangeAspect="1"/>
          </p:cNvGrpSpPr>
          <p:nvPr/>
        </p:nvGrpSpPr>
        <p:grpSpPr>
          <a:xfrm>
            <a:off x="62255" y="1287025"/>
            <a:ext cx="5025609" cy="4585405"/>
            <a:chOff x="755576" y="2708920"/>
            <a:chExt cx="3898510" cy="3557031"/>
          </a:xfrm>
        </p:grpSpPr>
        <p:sp>
          <p:nvSpPr>
            <p:cNvPr id="47" name="Hexagon 46"/>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BEE Main</a:t>
              </a:r>
            </a:p>
          </p:txBody>
        </p:sp>
        <p:sp>
          <p:nvSpPr>
            <p:cNvPr id="48" name="Hexagon 47"/>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Flow Module</a:t>
              </a:r>
            </a:p>
          </p:txBody>
        </p:sp>
        <p:sp>
          <p:nvSpPr>
            <p:cNvPr id="49" name="Hexagon 48"/>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Elasticity Module</a:t>
              </a:r>
            </a:p>
          </p:txBody>
        </p:sp>
        <p:sp>
          <p:nvSpPr>
            <p:cNvPr id="50" name="Hexagon 49"/>
            <p:cNvSpPr/>
            <p:nvPr/>
          </p:nvSpPr>
          <p:spPr>
            <a:xfrm>
              <a:off x="1691680" y="4743094"/>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Laplace Module</a:t>
              </a:r>
            </a:p>
          </p:txBody>
        </p:sp>
        <p:sp>
          <p:nvSpPr>
            <p:cNvPr id="51" name="Hexagon 50"/>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a:t>
              </a:r>
            </a:p>
            <a:p>
              <a:pPr algn="ctr"/>
              <a:r>
                <a:rPr lang="en-US" dirty="0"/>
                <a:t>Elasticity</a:t>
              </a:r>
            </a:p>
            <a:p>
              <a:pPr algn="ctr"/>
              <a:r>
                <a:rPr lang="en-US" dirty="0"/>
                <a:t>Laplace Module</a:t>
              </a:r>
            </a:p>
          </p:txBody>
        </p:sp>
        <p:sp>
          <p:nvSpPr>
            <p:cNvPr id="52" name="Hexagon 51"/>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Flow Laplace Module</a:t>
              </a:r>
            </a:p>
          </p:txBody>
        </p:sp>
        <p:sp>
          <p:nvSpPr>
            <p:cNvPr id="53" name="Hexagon 52"/>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Elasticity Flow Module</a:t>
              </a:r>
            </a:p>
          </p:txBody>
        </p:sp>
        <p:cxnSp>
          <p:nvCxnSpPr>
            <p:cNvPr id="54" name="Straight Connector 53"/>
            <p:cNvCxnSpPr>
              <a:stCxn id="50" idx="1"/>
            </p:cNvCxnSpPr>
            <p:nvPr/>
          </p:nvCxnSpPr>
          <p:spPr>
            <a:xfrm>
              <a:off x="2591780" y="5751206"/>
              <a:ext cx="910178" cy="0"/>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sp>
          <p:nvSpPr>
            <p:cNvPr id="59" name="Hexagon 58"/>
            <p:cNvSpPr/>
            <p:nvPr/>
          </p:nvSpPr>
          <p:spPr>
            <a:xfrm>
              <a:off x="3501958" y="5257839"/>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Antenna Design</a:t>
              </a:r>
            </a:p>
            <a:p>
              <a:pPr algn="ctr"/>
              <a:r>
                <a:rPr lang="en-US" dirty="0"/>
                <a:t>Module</a:t>
              </a:r>
            </a:p>
          </p:txBody>
        </p:sp>
      </p:grpSp>
      <p:sp>
        <p:nvSpPr>
          <p:cNvPr id="15" name="Title 1"/>
          <p:cNvSpPr txBox="1">
            <a:spLocks/>
          </p:cNvSpPr>
          <p:nvPr/>
        </p:nvSpPr>
        <p:spPr>
          <a:xfrm>
            <a:off x="346724" y="489460"/>
            <a:ext cx="8229600" cy="7022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Future Directions and Expansion Model</a:t>
            </a:r>
          </a:p>
        </p:txBody>
      </p:sp>
      <p:sp>
        <p:nvSpPr>
          <p:cNvPr id="16" name="TextBox 1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2" name="TextBox 1"/>
          <p:cNvSpPr txBox="1"/>
          <p:nvPr/>
        </p:nvSpPr>
        <p:spPr>
          <a:xfrm>
            <a:off x="4263421" y="1426029"/>
            <a:ext cx="4564893" cy="2246769"/>
          </a:xfrm>
          <a:prstGeom prst="rect">
            <a:avLst/>
          </a:prstGeom>
          <a:noFill/>
        </p:spPr>
        <p:txBody>
          <a:bodyPr wrap="square" rtlCol="0">
            <a:spAutoFit/>
          </a:bodyPr>
          <a:lstStyle/>
          <a:p>
            <a:pPr marL="285750" indent="-285750">
              <a:buFont typeface="Arial" pitchFamily="34" charset="0"/>
              <a:buChar char="•"/>
            </a:pPr>
            <a:r>
              <a:rPr lang="en-US" sz="2800" dirty="0">
                <a:solidFill>
                  <a:srgbClr val="002060"/>
                </a:solidFill>
              </a:rPr>
              <a:t>Design using pre-defined antenna types</a:t>
            </a:r>
            <a:endParaRPr lang="tr-TR" sz="2800" dirty="0">
              <a:solidFill>
                <a:srgbClr val="002060"/>
              </a:solidFill>
            </a:endParaRPr>
          </a:p>
          <a:p>
            <a:pPr marL="285750" indent="-285750">
              <a:buFont typeface="Arial" pitchFamily="34" charset="0"/>
              <a:buChar char="•"/>
            </a:pPr>
            <a:r>
              <a:rPr lang="en-US" sz="2800" dirty="0">
                <a:solidFill>
                  <a:srgbClr val="002060"/>
                </a:solidFill>
              </a:rPr>
              <a:t>Ease of usage</a:t>
            </a:r>
            <a:endParaRPr lang="tr-TR" sz="2800" dirty="0">
              <a:solidFill>
                <a:srgbClr val="002060"/>
              </a:solidFill>
            </a:endParaRPr>
          </a:p>
          <a:p>
            <a:pPr marL="285750" indent="-285750">
              <a:buFont typeface="Arial" pitchFamily="34" charset="0"/>
              <a:buChar char="•"/>
            </a:pPr>
            <a:r>
              <a:rPr lang="en-US" sz="2800" dirty="0">
                <a:solidFill>
                  <a:srgbClr val="002060"/>
                </a:solidFill>
              </a:rPr>
              <a:t>Education</a:t>
            </a:r>
            <a:endParaRPr lang="tr-TR" sz="2800" dirty="0">
              <a:solidFill>
                <a:srgbClr val="002060"/>
              </a:solidFill>
            </a:endParaRPr>
          </a:p>
          <a:p>
            <a:pPr marL="285750" indent="-285750">
              <a:buFont typeface="Arial" pitchFamily="34" charset="0"/>
              <a:buChar char="•"/>
            </a:pPr>
            <a:r>
              <a:rPr lang="en-US" sz="2800" dirty="0">
                <a:solidFill>
                  <a:srgbClr val="002060"/>
                </a:solidFill>
              </a:rPr>
              <a:t>Low prices</a:t>
            </a:r>
            <a:endParaRPr lang="tr-TR" sz="2800" dirty="0">
              <a:solidFill>
                <a:srgbClr val="002060"/>
              </a:solidFill>
            </a:endParaRPr>
          </a:p>
        </p:txBody>
      </p:sp>
    </p:spTree>
    <p:extLst>
      <p:ext uri="{BB962C8B-B14F-4D97-AF65-F5344CB8AC3E}">
        <p14:creationId xmlns:p14="http://schemas.microsoft.com/office/powerpoint/2010/main" val="29613572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46" name="Group 45"/>
          <p:cNvGrpSpPr>
            <a:grpSpLocks noChangeAspect="1"/>
          </p:cNvGrpSpPr>
          <p:nvPr/>
        </p:nvGrpSpPr>
        <p:grpSpPr>
          <a:xfrm>
            <a:off x="62255" y="1287025"/>
            <a:ext cx="5025609" cy="4585405"/>
            <a:chOff x="755576" y="2708920"/>
            <a:chExt cx="3898510" cy="3557031"/>
          </a:xfrm>
        </p:grpSpPr>
        <p:sp>
          <p:nvSpPr>
            <p:cNvPr id="47" name="Hexagon 46"/>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BEE Main</a:t>
              </a:r>
            </a:p>
          </p:txBody>
        </p:sp>
        <p:sp>
          <p:nvSpPr>
            <p:cNvPr id="48" name="Hexagon 47"/>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Flow Module</a:t>
              </a:r>
            </a:p>
          </p:txBody>
        </p:sp>
        <p:sp>
          <p:nvSpPr>
            <p:cNvPr id="49" name="Hexagon 48"/>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Elasticity Module</a:t>
              </a:r>
            </a:p>
          </p:txBody>
        </p:sp>
        <p:sp>
          <p:nvSpPr>
            <p:cNvPr id="50" name="Hexagon 49"/>
            <p:cNvSpPr/>
            <p:nvPr/>
          </p:nvSpPr>
          <p:spPr>
            <a:xfrm>
              <a:off x="1691680" y="4743094"/>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Laplace Module</a:t>
              </a:r>
            </a:p>
          </p:txBody>
        </p:sp>
        <p:sp>
          <p:nvSpPr>
            <p:cNvPr id="51" name="Hexagon 50"/>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a:t>
              </a:r>
            </a:p>
            <a:p>
              <a:pPr algn="ctr"/>
              <a:r>
                <a:rPr lang="en-US" dirty="0"/>
                <a:t>Elasticity</a:t>
              </a:r>
            </a:p>
            <a:p>
              <a:pPr algn="ctr"/>
              <a:r>
                <a:rPr lang="en-US" dirty="0"/>
                <a:t>Laplace Module</a:t>
              </a:r>
            </a:p>
          </p:txBody>
        </p:sp>
        <p:sp>
          <p:nvSpPr>
            <p:cNvPr id="52" name="Hexagon 51"/>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Flow Laplace Module</a:t>
              </a:r>
            </a:p>
          </p:txBody>
        </p:sp>
        <p:sp>
          <p:nvSpPr>
            <p:cNvPr id="53" name="Hexagon 52"/>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Elasticity Flow Module</a:t>
              </a:r>
            </a:p>
          </p:txBody>
        </p:sp>
        <p:cxnSp>
          <p:nvCxnSpPr>
            <p:cNvPr id="54" name="Straight Connector 53"/>
            <p:cNvCxnSpPr>
              <a:stCxn id="50" idx="1"/>
            </p:cNvCxnSpPr>
            <p:nvPr/>
          </p:nvCxnSpPr>
          <p:spPr>
            <a:xfrm>
              <a:off x="2591780" y="5751206"/>
              <a:ext cx="910178" cy="0"/>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sp>
          <p:nvSpPr>
            <p:cNvPr id="59" name="Hexagon 58"/>
            <p:cNvSpPr/>
            <p:nvPr/>
          </p:nvSpPr>
          <p:spPr>
            <a:xfrm>
              <a:off x="3501958" y="5257839"/>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Antenna Design</a:t>
              </a:r>
            </a:p>
            <a:p>
              <a:pPr algn="ctr"/>
              <a:r>
                <a:rPr lang="en-US" dirty="0"/>
                <a:t>Module</a:t>
              </a:r>
            </a:p>
          </p:txBody>
        </p:sp>
      </p:grpSp>
      <p:sp>
        <p:nvSpPr>
          <p:cNvPr id="15" name="Title 1"/>
          <p:cNvSpPr txBox="1">
            <a:spLocks/>
          </p:cNvSpPr>
          <p:nvPr/>
        </p:nvSpPr>
        <p:spPr>
          <a:xfrm>
            <a:off x="346724" y="489460"/>
            <a:ext cx="8229600" cy="7022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Future Directions and Expansion Model</a:t>
            </a:r>
          </a:p>
        </p:txBody>
      </p:sp>
      <p:sp>
        <p:nvSpPr>
          <p:cNvPr id="16" name="TextBox 1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17" name="Content Placeholder 2"/>
          <p:cNvSpPr txBox="1">
            <a:spLocks/>
          </p:cNvSpPr>
          <p:nvPr/>
        </p:nvSpPr>
        <p:spPr>
          <a:xfrm>
            <a:off x="4147456" y="1165228"/>
            <a:ext cx="4999551" cy="3287029"/>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buFont typeface="Arial" pitchFamily="34" charset="0"/>
              <a:buChar char="•"/>
            </a:pPr>
            <a:r>
              <a:rPr lang="en-US" sz="2600" dirty="0">
                <a:solidFill>
                  <a:srgbClr val="002060"/>
                </a:solidFill>
              </a:rPr>
              <a:t>Direct interface to the design using selected antenna type</a:t>
            </a:r>
          </a:p>
          <a:p>
            <a:pPr marL="457200" indent="-457200" algn="just">
              <a:buFont typeface="Arial" pitchFamily="34" charset="0"/>
              <a:buChar char="•"/>
            </a:pPr>
            <a:r>
              <a:rPr lang="en-US" sz="2600" dirty="0">
                <a:solidFill>
                  <a:srgbClr val="002060"/>
                </a:solidFill>
              </a:rPr>
              <a:t>Availability to make different types of analysis in one integrated development environment.</a:t>
            </a:r>
          </a:p>
          <a:p>
            <a:pPr marL="457200" indent="-457200" algn="just">
              <a:buFont typeface="Arial" pitchFamily="34" charset="0"/>
              <a:buChar char="•"/>
            </a:pPr>
            <a:r>
              <a:rPr lang="en-US" sz="2600" dirty="0">
                <a:solidFill>
                  <a:srgbClr val="002060"/>
                </a:solidFill>
              </a:rPr>
              <a:t>Exporting the design to circuit manufacturing code (Gerber file)</a:t>
            </a:r>
          </a:p>
          <a:p>
            <a:pPr marL="457200" indent="-457200" algn="just">
              <a:buFont typeface="Arial" pitchFamily="34" charset="0"/>
              <a:buChar char="•"/>
            </a:pPr>
            <a:r>
              <a:rPr lang="en-US" sz="2600" dirty="0">
                <a:solidFill>
                  <a:srgbClr val="002060"/>
                </a:solidFill>
              </a:rPr>
              <a:t>In the near future, with its modular structure</a:t>
            </a:r>
          </a:p>
          <a:p>
            <a:pPr marL="914400" lvl="1" indent="-457200" algn="l">
              <a:buFont typeface="Arial" pitchFamily="34" charset="0"/>
              <a:buChar char="•"/>
            </a:pPr>
            <a:r>
              <a:rPr lang="en-US" sz="2200" dirty="0">
                <a:solidFill>
                  <a:srgbClr val="002060"/>
                </a:solidFill>
              </a:rPr>
              <a:t>Different antenna types can be integrated</a:t>
            </a:r>
          </a:p>
          <a:p>
            <a:pPr marL="914400" lvl="1" indent="-457200" algn="l">
              <a:buFont typeface="Arial" pitchFamily="34" charset="0"/>
              <a:buChar char="•"/>
            </a:pPr>
            <a:r>
              <a:rPr lang="en-US" sz="2100" dirty="0">
                <a:solidFill>
                  <a:srgbClr val="002060"/>
                </a:solidFill>
              </a:rPr>
              <a:t>Can be expanded to include </a:t>
            </a:r>
            <a:r>
              <a:rPr lang="en-US" sz="2100" dirty="0" err="1">
                <a:solidFill>
                  <a:srgbClr val="002060"/>
                </a:solidFill>
              </a:rPr>
              <a:t>multiphysics</a:t>
            </a:r>
            <a:r>
              <a:rPr lang="en-US" sz="2100" dirty="0">
                <a:solidFill>
                  <a:srgbClr val="002060"/>
                </a:solidFill>
              </a:rPr>
              <a:t> problems</a:t>
            </a:r>
          </a:p>
          <a:p>
            <a:pPr marL="914400" lvl="1" indent="-457200" algn="l">
              <a:buFont typeface="Arial" pitchFamily="34" charset="0"/>
              <a:buChar char="•"/>
            </a:pPr>
            <a:r>
              <a:rPr lang="en-US" sz="2100" dirty="0">
                <a:solidFill>
                  <a:srgbClr val="002060"/>
                </a:solidFill>
              </a:rPr>
              <a:t>Capability of solving electromagnetic interference</a:t>
            </a:r>
          </a:p>
          <a:p>
            <a:endParaRPr lang="en-US" dirty="0"/>
          </a:p>
        </p:txBody>
      </p:sp>
    </p:spTree>
    <p:extLst>
      <p:ext uri="{BB962C8B-B14F-4D97-AF65-F5344CB8AC3E}">
        <p14:creationId xmlns:p14="http://schemas.microsoft.com/office/powerpoint/2010/main" val="29218339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62255" y="1287025"/>
            <a:ext cx="6921005" cy="3921842"/>
            <a:chOff x="62255" y="1287025"/>
            <a:chExt cx="6921005" cy="3921842"/>
          </a:xfrm>
        </p:grpSpPr>
        <p:grpSp>
          <p:nvGrpSpPr>
            <p:cNvPr id="46" name="Group 45"/>
            <p:cNvGrpSpPr>
              <a:grpSpLocks noChangeAspect="1"/>
            </p:cNvGrpSpPr>
            <p:nvPr/>
          </p:nvGrpSpPr>
          <p:grpSpPr>
            <a:xfrm>
              <a:off x="62255" y="1287025"/>
              <a:ext cx="5768219" cy="3921842"/>
              <a:chOff x="755576" y="2708920"/>
              <a:chExt cx="4474574" cy="3042286"/>
            </a:xfrm>
          </p:grpSpPr>
          <p:sp>
            <p:nvSpPr>
              <p:cNvPr id="47" name="Hexagon 46"/>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BEE Main</a:t>
                </a:r>
              </a:p>
            </p:txBody>
          </p:sp>
          <p:sp>
            <p:nvSpPr>
              <p:cNvPr id="48" name="Hexagon 47"/>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Flow Module</a:t>
                </a:r>
              </a:p>
            </p:txBody>
          </p:sp>
          <p:sp>
            <p:nvSpPr>
              <p:cNvPr id="49" name="Hexagon 48"/>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Elasticity Module</a:t>
                </a:r>
              </a:p>
            </p:txBody>
          </p:sp>
          <p:sp>
            <p:nvSpPr>
              <p:cNvPr id="50" name="Hexagon 49"/>
              <p:cNvSpPr/>
              <p:nvPr/>
            </p:nvSpPr>
            <p:spPr>
              <a:xfrm>
                <a:off x="1691680" y="4743094"/>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Laplace Module</a:t>
                </a:r>
              </a:p>
            </p:txBody>
          </p:sp>
          <p:sp>
            <p:nvSpPr>
              <p:cNvPr id="51" name="Hexagon 50"/>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a:t>
                </a:r>
              </a:p>
              <a:p>
                <a:pPr algn="ctr"/>
                <a:r>
                  <a:rPr lang="en-US" dirty="0"/>
                  <a:t>Elasticity</a:t>
                </a:r>
              </a:p>
              <a:p>
                <a:pPr algn="ctr"/>
                <a:r>
                  <a:rPr lang="en-US" dirty="0"/>
                  <a:t>Laplace Module</a:t>
                </a:r>
              </a:p>
            </p:txBody>
          </p:sp>
          <p:sp>
            <p:nvSpPr>
              <p:cNvPr id="52" name="Hexagon 51"/>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Flow Laplace Module</a:t>
                </a:r>
              </a:p>
            </p:txBody>
          </p:sp>
          <p:sp>
            <p:nvSpPr>
              <p:cNvPr id="53" name="Hexagon 52"/>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Coupled Elasticity Flow Module</a:t>
                </a:r>
              </a:p>
            </p:txBody>
          </p:sp>
          <p:cxnSp>
            <p:nvCxnSpPr>
              <p:cNvPr id="54" name="Straight Connector 53"/>
              <p:cNvCxnSpPr>
                <a:endCxn id="59" idx="3"/>
              </p:cNvCxnSpPr>
              <p:nvPr/>
            </p:nvCxnSpPr>
            <p:spPr>
              <a:xfrm>
                <a:off x="2846625" y="4221088"/>
                <a:ext cx="1231397" cy="0"/>
              </a:xfrm>
              <a:prstGeom prst="line">
                <a:avLst/>
              </a:prstGeom>
              <a:ln w="38100">
                <a:solidFill>
                  <a:srgbClr val="000090"/>
                </a:solidFill>
              </a:ln>
            </p:spPr>
            <p:style>
              <a:lnRef idx="1">
                <a:schemeClr val="accent1"/>
              </a:lnRef>
              <a:fillRef idx="0">
                <a:schemeClr val="accent1"/>
              </a:fillRef>
              <a:effectRef idx="0">
                <a:schemeClr val="accent1"/>
              </a:effectRef>
              <a:fontRef idx="minor">
                <a:schemeClr val="tx1"/>
              </a:fontRef>
            </p:style>
          </p:cxnSp>
          <p:sp>
            <p:nvSpPr>
              <p:cNvPr id="59" name="Hexagon 58"/>
              <p:cNvSpPr/>
              <p:nvPr/>
            </p:nvSpPr>
            <p:spPr>
              <a:xfrm>
                <a:off x="4078022" y="3717032"/>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BEM</a:t>
                </a:r>
                <a:br>
                  <a:rPr lang="en-US" dirty="0"/>
                </a:br>
                <a:r>
                  <a:rPr lang="en-US" dirty="0"/>
                  <a:t>Parallel</a:t>
                </a:r>
              </a:p>
            </p:txBody>
          </p:sp>
        </p:grpSp>
        <p:sp>
          <p:nvSpPr>
            <p:cNvPr id="16" name="Hexagon 15"/>
            <p:cNvSpPr/>
            <p:nvPr/>
          </p:nvSpPr>
          <p:spPr>
            <a:xfrm>
              <a:off x="5498040" y="1936808"/>
              <a:ext cx="1485220" cy="1299567"/>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CPU</a:t>
              </a:r>
            </a:p>
            <a:p>
              <a:pPr algn="ctr"/>
              <a:r>
                <a:rPr lang="en-US" dirty="0"/>
                <a:t>MPI/MP</a:t>
              </a:r>
            </a:p>
          </p:txBody>
        </p:sp>
        <p:sp>
          <p:nvSpPr>
            <p:cNvPr id="17" name="Hexagon 16"/>
            <p:cNvSpPr/>
            <p:nvPr/>
          </p:nvSpPr>
          <p:spPr>
            <a:xfrm>
              <a:off x="5498040" y="3260622"/>
              <a:ext cx="1485220" cy="1299567"/>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GPU</a:t>
              </a:r>
            </a:p>
            <a:p>
              <a:pPr algn="ctr"/>
              <a:r>
                <a:rPr lang="en-US" dirty="0" err="1"/>
                <a:t>OpenCL</a:t>
              </a:r>
              <a:endParaRPr lang="en-US" dirty="0"/>
            </a:p>
          </p:txBody>
        </p:sp>
      </p:grpSp>
      <p:sp>
        <p:nvSpPr>
          <p:cNvPr id="20" name="Title 1"/>
          <p:cNvSpPr txBox="1">
            <a:spLocks/>
          </p:cNvSpPr>
          <p:nvPr/>
        </p:nvSpPr>
        <p:spPr>
          <a:xfrm>
            <a:off x="346724" y="489460"/>
            <a:ext cx="8229600" cy="7022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Future Directions and Expansion Model</a:t>
            </a:r>
          </a:p>
        </p:txBody>
      </p:sp>
      <p:sp>
        <p:nvSpPr>
          <p:cNvPr id="21" name="TextBox 20"/>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199441856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yto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49269"/>
            <a:ext cx="9144000" cy="2438400"/>
          </a:xfrm>
          <a:prstGeom prst="rect">
            <a:avLst/>
          </a:prstGeom>
        </p:spPr>
      </p:pic>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346724" y="1191702"/>
            <a:ext cx="8229600" cy="70224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D39B15"/>
                </a:solidFill>
              </a:rPr>
              <a:t>Example Application:</a:t>
            </a:r>
            <a:r>
              <a:rPr lang="en-US" sz="3600" dirty="0">
                <a:solidFill>
                  <a:srgbClr val="000090"/>
                </a:solidFill>
              </a:rPr>
              <a:t> 2D modeling of flow </a:t>
            </a:r>
            <a:r>
              <a:rPr lang="en-US" sz="3600" dirty="0" err="1">
                <a:solidFill>
                  <a:srgbClr val="000090"/>
                </a:solidFill>
              </a:rPr>
              <a:t>cytometry</a:t>
            </a:r>
            <a:endParaRPr lang="en-US" sz="3600" dirty="0">
              <a:solidFill>
                <a:srgbClr val="000090"/>
              </a:solidFill>
            </a:endParaRPr>
          </a:p>
        </p:txBody>
      </p:sp>
      <p:sp>
        <p:nvSpPr>
          <p:cNvPr id="5" name="TextBox 4"/>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273515852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pVide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129887"/>
            <a:ext cx="9144000" cy="2438400"/>
          </a:xfrm>
          <a:prstGeom prst="rect">
            <a:avLst/>
          </a:prstGeom>
        </p:spPr>
      </p:pic>
      <p:pic>
        <p:nvPicPr>
          <p:cNvPr id="7" name="Picture 6" descr="Separation.jpg"/>
          <p:cNvPicPr>
            <a:picLocks noChangeAspect="1"/>
          </p:cNvPicPr>
          <p:nvPr/>
        </p:nvPicPr>
        <p:blipFill>
          <a:blip r:embed="rId5"/>
          <a:stretch>
            <a:fillRect/>
          </a:stretch>
        </p:blipFill>
        <p:spPr>
          <a:xfrm>
            <a:off x="10177" y="2266971"/>
            <a:ext cx="9034415" cy="2160403"/>
          </a:xfrm>
          <a:prstGeom prst="rect">
            <a:avLst/>
          </a:prstGeom>
        </p:spPr>
      </p:pic>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346724" y="1023619"/>
            <a:ext cx="8229600" cy="702242"/>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D39B15"/>
                </a:solidFill>
              </a:rPr>
              <a:t>Example Application:</a:t>
            </a:r>
            <a:r>
              <a:rPr lang="en-US" sz="3600" dirty="0">
                <a:solidFill>
                  <a:srgbClr val="000090"/>
                </a:solidFill>
              </a:rPr>
              <a:t> 2D modeling of particle separation</a:t>
            </a:r>
          </a:p>
        </p:txBody>
      </p:sp>
      <p:sp>
        <p:nvSpPr>
          <p:cNvPr id="5" name="TextBox 4"/>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341030619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5" fill="hold"/>
                                        <p:tgtEl>
                                          <p:spTgt spid="4"/>
                                        </p:tgtEl>
                                      </p:cBhvr>
                                    </p:cmd>
                                  </p:childTnLst>
                                </p:cTn>
                              </p:par>
                              <p:par>
                                <p:cTn id="7" presetID="1" presetClass="entr" presetSubtype="0" fill="hold" nodeType="withEffect">
                                  <p:stCondLst>
                                    <p:cond delay="0"/>
                                  </p:stCondLst>
                                  <p:childTnLst>
                                    <p:set>
                                      <p:cBhvr>
                                        <p:cTn id="8" dur="1" fill="hold">
                                          <p:stCondLst>
                                            <p:cond delay="9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3742440" y="2039796"/>
            <a:ext cx="4944359" cy="327198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0" lvl="1" indent="-457200" algn="l">
              <a:buFont typeface="Arial"/>
              <a:buChar char="•"/>
            </a:pPr>
            <a:r>
              <a:rPr lang="en-US" dirty="0">
                <a:solidFill>
                  <a:srgbClr val="000090"/>
                </a:solidFill>
              </a:rPr>
              <a:t>Ease of modeling directly from solid data</a:t>
            </a:r>
          </a:p>
          <a:p>
            <a:pPr marL="914400" lvl="1" indent="-457200" algn="l">
              <a:buFont typeface="Arial"/>
              <a:buChar char="•"/>
            </a:pPr>
            <a:r>
              <a:rPr lang="en-US" dirty="0">
                <a:solidFill>
                  <a:srgbClr val="000090"/>
                </a:solidFill>
              </a:rPr>
              <a:t>Meshing with constant triangular elements</a:t>
            </a:r>
          </a:p>
        </p:txBody>
      </p:sp>
      <p:sp>
        <p:nvSpPr>
          <p:cNvPr id="6" name="TextBox 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
        <p:nvSpPr>
          <p:cNvPr id="8" name="TextBox 7">
            <a:extLst>
              <a:ext uri="{FF2B5EF4-FFF2-40B4-BE49-F238E27FC236}">
                <a16:creationId xmlns:a16="http://schemas.microsoft.com/office/drawing/2014/main" id="{B8343A1B-31ED-9942-BE15-FA159B461D27}"/>
              </a:ext>
            </a:extLst>
          </p:cNvPr>
          <p:cNvSpPr txBox="1"/>
          <p:nvPr/>
        </p:nvSpPr>
        <p:spPr>
          <a:xfrm>
            <a:off x="390801" y="1087454"/>
            <a:ext cx="8145640" cy="584775"/>
          </a:xfrm>
          <a:prstGeom prst="rect">
            <a:avLst/>
          </a:prstGeom>
          <a:noFill/>
        </p:spPr>
        <p:txBody>
          <a:bodyPr wrap="square" rtlCol="0">
            <a:spAutoFit/>
          </a:bodyPr>
          <a:lstStyle/>
          <a:p>
            <a:pPr algn="ctr"/>
            <a:r>
              <a:rPr lang="tr-TR" sz="3200" b="1" cap="small" dirty="0">
                <a:solidFill>
                  <a:srgbClr val="D39B15"/>
                </a:solidFill>
              </a:rPr>
              <a:t>BEE 1.0</a:t>
            </a:r>
            <a:endParaRPr lang="en-US" sz="3200" b="1" cap="small" dirty="0">
              <a:solidFill>
                <a:srgbClr val="D39B15"/>
              </a:solidFill>
            </a:endParaRPr>
          </a:p>
        </p:txBody>
      </p:sp>
      <p:grpSp>
        <p:nvGrpSpPr>
          <p:cNvPr id="9" name="Group 8">
            <a:extLst>
              <a:ext uri="{FF2B5EF4-FFF2-40B4-BE49-F238E27FC236}">
                <a16:creationId xmlns:a16="http://schemas.microsoft.com/office/drawing/2014/main" id="{801BCD16-F06E-2F4E-8832-7F515A05E782}"/>
              </a:ext>
            </a:extLst>
          </p:cNvPr>
          <p:cNvGrpSpPr>
            <a:grpSpLocks noChangeAspect="1"/>
          </p:cNvGrpSpPr>
          <p:nvPr/>
        </p:nvGrpSpPr>
        <p:grpSpPr>
          <a:xfrm>
            <a:off x="528931" y="1795661"/>
            <a:ext cx="3636019" cy="3657600"/>
            <a:chOff x="755576" y="2708920"/>
            <a:chExt cx="3024336" cy="3042286"/>
          </a:xfrm>
        </p:grpSpPr>
        <p:sp>
          <p:nvSpPr>
            <p:cNvPr id="10" name="Hexagon 9">
              <a:extLst>
                <a:ext uri="{FF2B5EF4-FFF2-40B4-BE49-F238E27FC236}">
                  <a16:creationId xmlns:a16="http://schemas.microsoft.com/office/drawing/2014/main" id="{FED36A81-D954-F24F-A122-F3F861684569}"/>
                </a:ext>
              </a:extLst>
            </p:cNvPr>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BEE Main</a:t>
              </a:r>
            </a:p>
          </p:txBody>
        </p:sp>
        <p:sp>
          <p:nvSpPr>
            <p:cNvPr id="11" name="Hexagon 10">
              <a:extLst>
                <a:ext uri="{FF2B5EF4-FFF2-40B4-BE49-F238E27FC236}">
                  <a16:creationId xmlns:a16="http://schemas.microsoft.com/office/drawing/2014/main" id="{380B51A5-C840-8A49-AC95-03F0806A4DF3}"/>
                </a:ext>
              </a:extLst>
            </p:cNvPr>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Flow Module</a:t>
              </a:r>
            </a:p>
          </p:txBody>
        </p:sp>
        <p:sp>
          <p:nvSpPr>
            <p:cNvPr id="12" name="Hexagon 11">
              <a:extLst>
                <a:ext uri="{FF2B5EF4-FFF2-40B4-BE49-F238E27FC236}">
                  <a16:creationId xmlns:a16="http://schemas.microsoft.com/office/drawing/2014/main" id="{70BB2C80-B292-B145-AD22-ECA2C77F9A06}"/>
                </a:ext>
              </a:extLst>
            </p:cNvPr>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Elasticity Module</a:t>
              </a:r>
            </a:p>
          </p:txBody>
        </p:sp>
        <p:sp>
          <p:nvSpPr>
            <p:cNvPr id="13" name="Hexagon 12">
              <a:extLst>
                <a:ext uri="{FF2B5EF4-FFF2-40B4-BE49-F238E27FC236}">
                  <a16:creationId xmlns:a16="http://schemas.microsoft.com/office/drawing/2014/main" id="{F3BAB59B-B79D-D24D-9A0A-E9B7DFFE911E}"/>
                </a:ext>
              </a:extLst>
            </p:cNvPr>
            <p:cNvSpPr/>
            <p:nvPr/>
          </p:nvSpPr>
          <p:spPr>
            <a:xfrm>
              <a:off x="1691680" y="4743094"/>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Laplace Module</a:t>
              </a:r>
            </a:p>
          </p:txBody>
        </p:sp>
        <p:sp>
          <p:nvSpPr>
            <p:cNvPr id="14" name="Hexagon 13">
              <a:extLst>
                <a:ext uri="{FF2B5EF4-FFF2-40B4-BE49-F238E27FC236}">
                  <a16:creationId xmlns:a16="http://schemas.microsoft.com/office/drawing/2014/main" id="{2B3C4815-E560-2A45-A361-8AC18AD03B61}"/>
                </a:ext>
              </a:extLst>
            </p:cNvPr>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a:t>
              </a:r>
            </a:p>
            <a:p>
              <a:pPr algn="ctr"/>
              <a:r>
                <a:rPr lang="en-US" sz="1600" dirty="0"/>
                <a:t>Elasticity</a:t>
              </a:r>
            </a:p>
            <a:p>
              <a:pPr algn="ctr"/>
              <a:r>
                <a:rPr lang="en-US" sz="1600" dirty="0"/>
                <a:t>Laplace Module</a:t>
              </a:r>
            </a:p>
          </p:txBody>
        </p:sp>
        <p:sp>
          <p:nvSpPr>
            <p:cNvPr id="15" name="Hexagon 14">
              <a:extLst>
                <a:ext uri="{FF2B5EF4-FFF2-40B4-BE49-F238E27FC236}">
                  <a16:creationId xmlns:a16="http://schemas.microsoft.com/office/drawing/2014/main" id="{C8964CFD-353D-1F48-951F-2A3E72274968}"/>
                </a:ext>
              </a:extLst>
            </p:cNvPr>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Flow Laplace Module</a:t>
              </a:r>
            </a:p>
          </p:txBody>
        </p:sp>
        <p:sp>
          <p:nvSpPr>
            <p:cNvPr id="16" name="Hexagon 15">
              <a:extLst>
                <a:ext uri="{FF2B5EF4-FFF2-40B4-BE49-F238E27FC236}">
                  <a16:creationId xmlns:a16="http://schemas.microsoft.com/office/drawing/2014/main" id="{187D66C5-746E-2347-ADD3-7C65E1E84514}"/>
                </a:ext>
              </a:extLst>
            </p:cNvPr>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Elasticity Flow Module</a:t>
              </a:r>
            </a:p>
          </p:txBody>
        </p:sp>
      </p:grpSp>
    </p:spTree>
    <p:extLst>
      <p:ext uri="{BB962C8B-B14F-4D97-AF65-F5344CB8AC3E}">
        <p14:creationId xmlns:p14="http://schemas.microsoft.com/office/powerpoint/2010/main" val="291339948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grpSp>
        <p:nvGrpSpPr>
          <p:cNvPr id="8" name="Group 7"/>
          <p:cNvGrpSpPr>
            <a:grpSpLocks noChangeAspect="1"/>
          </p:cNvGrpSpPr>
          <p:nvPr/>
        </p:nvGrpSpPr>
        <p:grpSpPr>
          <a:xfrm>
            <a:off x="528931" y="1795661"/>
            <a:ext cx="3636019" cy="3657600"/>
            <a:chOff x="755576" y="2708920"/>
            <a:chExt cx="3024336" cy="3042286"/>
          </a:xfrm>
        </p:grpSpPr>
        <p:sp>
          <p:nvSpPr>
            <p:cNvPr id="9" name="Hexagon 8"/>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BEE Main</a:t>
              </a:r>
            </a:p>
          </p:txBody>
        </p:sp>
        <p:sp>
          <p:nvSpPr>
            <p:cNvPr id="10" name="Hexagon 9"/>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Flow Module</a:t>
              </a:r>
            </a:p>
          </p:txBody>
        </p:sp>
        <p:sp>
          <p:nvSpPr>
            <p:cNvPr id="11" name="Hexagon 10"/>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Elasticity Module</a:t>
              </a:r>
            </a:p>
          </p:txBody>
        </p:sp>
        <p:sp>
          <p:nvSpPr>
            <p:cNvPr id="12" name="Hexagon 11"/>
            <p:cNvSpPr/>
            <p:nvPr/>
          </p:nvSpPr>
          <p:spPr>
            <a:xfrm>
              <a:off x="1691680" y="4743094"/>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Laplace Module</a:t>
              </a:r>
            </a:p>
          </p:txBody>
        </p:sp>
        <p:sp>
          <p:nvSpPr>
            <p:cNvPr id="13" name="Hexagon 12"/>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a:t>
              </a:r>
            </a:p>
            <a:p>
              <a:pPr algn="ctr"/>
              <a:r>
                <a:rPr lang="en-US" sz="1600" dirty="0"/>
                <a:t>Elasticity</a:t>
              </a:r>
            </a:p>
            <a:p>
              <a:pPr algn="ctr"/>
              <a:r>
                <a:rPr lang="en-US" sz="1600" dirty="0"/>
                <a:t>Laplace Module</a:t>
              </a:r>
            </a:p>
          </p:txBody>
        </p:sp>
        <p:sp>
          <p:nvSpPr>
            <p:cNvPr id="14" name="Hexagon 13"/>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Flow Laplace Module</a:t>
              </a:r>
            </a:p>
          </p:txBody>
        </p:sp>
        <p:sp>
          <p:nvSpPr>
            <p:cNvPr id="15" name="Hexagon 14"/>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Elasticity Flow Module</a:t>
              </a:r>
            </a:p>
          </p:txBody>
        </p:sp>
      </p:grpSp>
      <p:sp>
        <p:nvSpPr>
          <p:cNvPr id="16" name="TextBox 15"/>
          <p:cNvSpPr txBox="1"/>
          <p:nvPr/>
        </p:nvSpPr>
        <p:spPr>
          <a:xfrm>
            <a:off x="4458989" y="1585858"/>
            <a:ext cx="3231774" cy="584776"/>
          </a:xfrm>
          <a:prstGeom prst="rect">
            <a:avLst/>
          </a:prstGeom>
          <a:noFill/>
        </p:spPr>
        <p:txBody>
          <a:bodyPr wrap="none" rtlCol="0">
            <a:spAutoFit/>
          </a:bodyPr>
          <a:lstStyle/>
          <a:p>
            <a:r>
              <a:rPr lang="en-US" sz="3200" dirty="0">
                <a:solidFill>
                  <a:srgbClr val="D39B15"/>
                </a:solidFill>
              </a:rPr>
              <a:t>1. Laplace Module</a:t>
            </a:r>
          </a:p>
        </p:txBody>
      </p:sp>
      <p:sp>
        <p:nvSpPr>
          <p:cNvPr id="17" name="TextBox 16"/>
          <p:cNvSpPr txBox="1"/>
          <p:nvPr/>
        </p:nvSpPr>
        <p:spPr>
          <a:xfrm>
            <a:off x="4932706" y="2170634"/>
            <a:ext cx="4288930" cy="2677656"/>
          </a:xfrm>
          <a:prstGeom prst="rect">
            <a:avLst/>
          </a:prstGeom>
          <a:noFill/>
        </p:spPr>
        <p:txBody>
          <a:bodyPr wrap="none" rtlCol="0">
            <a:spAutoFit/>
          </a:bodyPr>
          <a:lstStyle/>
          <a:p>
            <a:r>
              <a:rPr lang="en-US" sz="2800" dirty="0">
                <a:solidFill>
                  <a:srgbClr val="000090"/>
                </a:solidFill>
              </a:rPr>
              <a:t>Analysis of Laplace operator </a:t>
            </a:r>
          </a:p>
          <a:p>
            <a:r>
              <a:rPr lang="en-US" sz="2800" dirty="0">
                <a:solidFill>
                  <a:srgbClr val="000090"/>
                </a:solidFill>
              </a:rPr>
              <a:t>based problems</a:t>
            </a:r>
          </a:p>
          <a:p>
            <a:pPr marL="684213" indent="-223838">
              <a:buFont typeface="Arial" pitchFamily="34" charset="0"/>
              <a:buChar char="•"/>
            </a:pPr>
            <a:r>
              <a:rPr lang="en-US" sz="2800" dirty="0">
                <a:solidFill>
                  <a:srgbClr val="000090"/>
                </a:solidFill>
              </a:rPr>
              <a:t>Acoustic</a:t>
            </a:r>
          </a:p>
          <a:p>
            <a:pPr marL="684213" indent="-223838">
              <a:buFont typeface="Arial" pitchFamily="34" charset="0"/>
              <a:buChar char="•"/>
            </a:pPr>
            <a:r>
              <a:rPr lang="en-US" sz="2800" dirty="0">
                <a:solidFill>
                  <a:srgbClr val="000090"/>
                </a:solidFill>
              </a:rPr>
              <a:t>Electric field</a:t>
            </a:r>
          </a:p>
          <a:p>
            <a:pPr marL="684213" indent="-223838">
              <a:buFont typeface="Arial" pitchFamily="34" charset="0"/>
              <a:buChar char="•"/>
            </a:pPr>
            <a:r>
              <a:rPr lang="en-US" sz="2800" dirty="0">
                <a:solidFill>
                  <a:srgbClr val="000090"/>
                </a:solidFill>
              </a:rPr>
              <a:t>Magnetic field</a:t>
            </a:r>
          </a:p>
          <a:p>
            <a:pPr marL="684213" indent="-223838">
              <a:buFont typeface="Arial" pitchFamily="34" charset="0"/>
              <a:buChar char="•"/>
            </a:pPr>
            <a:r>
              <a:rPr lang="en-US" sz="2800" dirty="0">
                <a:solidFill>
                  <a:srgbClr val="000090"/>
                </a:solidFill>
              </a:rPr>
              <a:t>Heat transfer</a:t>
            </a:r>
          </a:p>
        </p:txBody>
      </p:sp>
      <p:sp>
        <p:nvSpPr>
          <p:cNvPr id="18" name="TextBox 17">
            <a:extLst>
              <a:ext uri="{FF2B5EF4-FFF2-40B4-BE49-F238E27FC236}">
                <a16:creationId xmlns:a16="http://schemas.microsoft.com/office/drawing/2014/main" id="{BF654794-CE29-FE48-AE16-C1DC2F49DBBA}"/>
              </a:ext>
            </a:extLst>
          </p:cNvPr>
          <p:cNvSpPr txBox="1"/>
          <p:nvPr/>
        </p:nvSpPr>
        <p:spPr>
          <a:xfrm>
            <a:off x="390801" y="1087454"/>
            <a:ext cx="8145640" cy="584775"/>
          </a:xfrm>
          <a:prstGeom prst="rect">
            <a:avLst/>
          </a:prstGeom>
          <a:noFill/>
        </p:spPr>
        <p:txBody>
          <a:bodyPr wrap="square" rtlCol="0">
            <a:spAutoFit/>
          </a:bodyPr>
          <a:lstStyle/>
          <a:p>
            <a:pPr algn="ctr"/>
            <a:r>
              <a:rPr lang="tr-TR" sz="3200" b="1" cap="small" dirty="0">
                <a:solidFill>
                  <a:srgbClr val="D39B15"/>
                </a:solidFill>
              </a:rPr>
              <a:t>BEE 1.0</a:t>
            </a:r>
            <a:endParaRPr lang="en-US" sz="3200" b="1" cap="small" dirty="0">
              <a:solidFill>
                <a:srgbClr val="D39B15"/>
              </a:solidFill>
            </a:endParaRPr>
          </a:p>
        </p:txBody>
      </p:sp>
    </p:spTree>
    <p:extLst>
      <p:ext uri="{BB962C8B-B14F-4D97-AF65-F5344CB8AC3E}">
        <p14:creationId xmlns:p14="http://schemas.microsoft.com/office/powerpoint/2010/main" val="42028522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grpSp>
        <p:nvGrpSpPr>
          <p:cNvPr id="8" name="Group 7"/>
          <p:cNvGrpSpPr>
            <a:grpSpLocks noChangeAspect="1"/>
          </p:cNvGrpSpPr>
          <p:nvPr/>
        </p:nvGrpSpPr>
        <p:grpSpPr>
          <a:xfrm>
            <a:off x="528931" y="1795661"/>
            <a:ext cx="3636019" cy="3657600"/>
            <a:chOff x="755576" y="2708920"/>
            <a:chExt cx="3024336" cy="3042286"/>
          </a:xfrm>
        </p:grpSpPr>
        <p:sp>
          <p:nvSpPr>
            <p:cNvPr id="9" name="Hexagon 8"/>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BEE Main</a:t>
              </a:r>
            </a:p>
          </p:txBody>
        </p:sp>
        <p:sp>
          <p:nvSpPr>
            <p:cNvPr id="10" name="Hexagon 9"/>
            <p:cNvSpPr/>
            <p:nvPr/>
          </p:nvSpPr>
          <p:spPr>
            <a:xfrm>
              <a:off x="2627784" y="3212976"/>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Flow Module</a:t>
              </a:r>
            </a:p>
          </p:txBody>
        </p:sp>
        <p:sp>
          <p:nvSpPr>
            <p:cNvPr id="11" name="Hexagon 10"/>
            <p:cNvSpPr/>
            <p:nvPr/>
          </p:nvSpPr>
          <p:spPr>
            <a:xfrm>
              <a:off x="755576"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Elasticity Module</a:t>
              </a:r>
            </a:p>
          </p:txBody>
        </p:sp>
        <p:sp>
          <p:nvSpPr>
            <p:cNvPr id="12" name="Hexagon 11"/>
            <p:cNvSpPr/>
            <p:nvPr/>
          </p:nvSpPr>
          <p:spPr>
            <a:xfrm>
              <a:off x="1691680" y="4743094"/>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Laplace Module</a:t>
              </a:r>
            </a:p>
          </p:txBody>
        </p:sp>
        <p:sp>
          <p:nvSpPr>
            <p:cNvPr id="13" name="Hexagon 12"/>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a:t>
              </a:r>
            </a:p>
            <a:p>
              <a:pPr algn="ctr"/>
              <a:r>
                <a:rPr lang="en-US" sz="1600" dirty="0"/>
                <a:t>Elasticity</a:t>
              </a:r>
            </a:p>
            <a:p>
              <a:pPr algn="ctr"/>
              <a:r>
                <a:rPr lang="en-US" sz="1600" dirty="0"/>
                <a:t>Laplace Module</a:t>
              </a:r>
            </a:p>
          </p:txBody>
        </p:sp>
        <p:sp>
          <p:nvSpPr>
            <p:cNvPr id="14" name="Hexagon 13"/>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Flow Laplace Module</a:t>
              </a:r>
            </a:p>
          </p:txBody>
        </p:sp>
        <p:sp>
          <p:nvSpPr>
            <p:cNvPr id="15" name="Hexagon 14"/>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Elasticity Flow Module</a:t>
              </a:r>
            </a:p>
          </p:txBody>
        </p:sp>
      </p:grpSp>
      <p:sp>
        <p:nvSpPr>
          <p:cNvPr id="16" name="TextBox 15"/>
          <p:cNvSpPr txBox="1"/>
          <p:nvPr/>
        </p:nvSpPr>
        <p:spPr>
          <a:xfrm>
            <a:off x="4458989" y="1585858"/>
            <a:ext cx="4059926" cy="584776"/>
          </a:xfrm>
          <a:prstGeom prst="rect">
            <a:avLst/>
          </a:prstGeom>
          <a:noFill/>
        </p:spPr>
        <p:txBody>
          <a:bodyPr wrap="none" rtlCol="0">
            <a:spAutoFit/>
          </a:bodyPr>
          <a:lstStyle/>
          <a:p>
            <a:r>
              <a:rPr lang="en-US" sz="3200" dirty="0">
                <a:solidFill>
                  <a:srgbClr val="D39B15"/>
                </a:solidFill>
              </a:rPr>
              <a:t>2. </a:t>
            </a:r>
            <a:r>
              <a:rPr lang="en-US" sz="3200" dirty="0" err="1">
                <a:solidFill>
                  <a:srgbClr val="D39B15"/>
                </a:solidFill>
              </a:rPr>
              <a:t>Stoke’s</a:t>
            </a:r>
            <a:r>
              <a:rPr lang="en-US" sz="3200" dirty="0">
                <a:solidFill>
                  <a:srgbClr val="D39B15"/>
                </a:solidFill>
              </a:rPr>
              <a:t> Flow Module</a:t>
            </a:r>
          </a:p>
        </p:txBody>
      </p:sp>
      <p:sp>
        <p:nvSpPr>
          <p:cNvPr id="17" name="TextBox 16"/>
          <p:cNvSpPr txBox="1"/>
          <p:nvPr/>
        </p:nvSpPr>
        <p:spPr>
          <a:xfrm>
            <a:off x="4932706" y="2170634"/>
            <a:ext cx="4208203" cy="3108543"/>
          </a:xfrm>
          <a:prstGeom prst="rect">
            <a:avLst/>
          </a:prstGeom>
          <a:noFill/>
        </p:spPr>
        <p:txBody>
          <a:bodyPr wrap="none" rtlCol="0">
            <a:spAutoFit/>
          </a:bodyPr>
          <a:lstStyle/>
          <a:p>
            <a:r>
              <a:rPr lang="en-US" sz="2800" dirty="0">
                <a:solidFill>
                  <a:srgbClr val="000090"/>
                </a:solidFill>
              </a:rPr>
              <a:t>Analysis of </a:t>
            </a:r>
            <a:r>
              <a:rPr lang="en-US" sz="2800" dirty="0" err="1">
                <a:solidFill>
                  <a:srgbClr val="000090"/>
                </a:solidFill>
              </a:rPr>
              <a:t>Stoke’s</a:t>
            </a:r>
            <a:r>
              <a:rPr lang="en-US" sz="2800" dirty="0">
                <a:solidFill>
                  <a:srgbClr val="000090"/>
                </a:solidFill>
              </a:rPr>
              <a:t> flow</a:t>
            </a:r>
          </a:p>
          <a:p>
            <a:r>
              <a:rPr lang="en-US" sz="2800" dirty="0">
                <a:solidFill>
                  <a:srgbClr val="000090"/>
                </a:solidFill>
              </a:rPr>
              <a:t>based problems</a:t>
            </a:r>
          </a:p>
          <a:p>
            <a:pPr marL="684213" indent="-223838">
              <a:buFont typeface="Arial" pitchFamily="34" charset="0"/>
              <a:buChar char="•"/>
            </a:pPr>
            <a:r>
              <a:rPr lang="en-US" sz="2800" dirty="0">
                <a:solidFill>
                  <a:srgbClr val="000090"/>
                </a:solidFill>
              </a:rPr>
              <a:t>Microfluidics problems</a:t>
            </a:r>
          </a:p>
          <a:p>
            <a:pPr marL="684213" indent="-223838">
              <a:buFont typeface="Arial" pitchFamily="34" charset="0"/>
              <a:buChar char="•"/>
            </a:pPr>
            <a:r>
              <a:rPr lang="en-US" sz="2800" dirty="0">
                <a:solidFill>
                  <a:srgbClr val="000090"/>
                </a:solidFill>
              </a:rPr>
              <a:t>Low speed flows</a:t>
            </a:r>
          </a:p>
          <a:p>
            <a:pPr marL="684213" indent="-223838">
              <a:buFont typeface="Arial" pitchFamily="34" charset="0"/>
              <a:buChar char="•"/>
            </a:pPr>
            <a:r>
              <a:rPr lang="en-US" sz="2800" dirty="0">
                <a:solidFill>
                  <a:srgbClr val="000090"/>
                </a:solidFill>
              </a:rPr>
              <a:t>High viscosity flows</a:t>
            </a:r>
          </a:p>
          <a:p>
            <a:pPr marL="684213" indent="-223838">
              <a:buFont typeface="Arial" pitchFamily="34" charset="0"/>
              <a:buChar char="•"/>
            </a:pPr>
            <a:r>
              <a:rPr lang="en-US" sz="2800" dirty="0">
                <a:solidFill>
                  <a:srgbClr val="FF0000"/>
                </a:solidFill>
              </a:rPr>
              <a:t>Particle tracking in </a:t>
            </a:r>
            <a:br>
              <a:rPr lang="en-US" sz="2800" dirty="0">
                <a:solidFill>
                  <a:srgbClr val="FF0000"/>
                </a:solidFill>
              </a:rPr>
            </a:br>
            <a:r>
              <a:rPr lang="en-US" sz="2800" dirty="0">
                <a:solidFill>
                  <a:srgbClr val="FF0000"/>
                </a:solidFill>
              </a:rPr>
              <a:t>micro channels</a:t>
            </a:r>
          </a:p>
        </p:txBody>
      </p:sp>
      <p:sp>
        <p:nvSpPr>
          <p:cNvPr id="18" name="TextBox 17">
            <a:extLst>
              <a:ext uri="{FF2B5EF4-FFF2-40B4-BE49-F238E27FC236}">
                <a16:creationId xmlns:a16="http://schemas.microsoft.com/office/drawing/2014/main" id="{0999705F-1332-A240-8484-1963DB45E0E2}"/>
              </a:ext>
            </a:extLst>
          </p:cNvPr>
          <p:cNvSpPr txBox="1"/>
          <p:nvPr/>
        </p:nvSpPr>
        <p:spPr>
          <a:xfrm>
            <a:off x="390801" y="1087454"/>
            <a:ext cx="8145640" cy="584775"/>
          </a:xfrm>
          <a:prstGeom prst="rect">
            <a:avLst/>
          </a:prstGeom>
          <a:noFill/>
        </p:spPr>
        <p:txBody>
          <a:bodyPr wrap="square" rtlCol="0">
            <a:spAutoFit/>
          </a:bodyPr>
          <a:lstStyle/>
          <a:p>
            <a:pPr algn="ctr"/>
            <a:r>
              <a:rPr lang="tr-TR" sz="3200" b="1" cap="small" dirty="0">
                <a:solidFill>
                  <a:srgbClr val="D39B15"/>
                </a:solidFill>
              </a:rPr>
              <a:t>BEE 1.0</a:t>
            </a:r>
            <a:endParaRPr lang="en-US" sz="3200" b="1" cap="small" dirty="0">
              <a:solidFill>
                <a:srgbClr val="D39B15"/>
              </a:solidFill>
            </a:endParaRPr>
          </a:p>
        </p:txBody>
      </p:sp>
    </p:spTree>
    <p:extLst>
      <p:ext uri="{BB962C8B-B14F-4D97-AF65-F5344CB8AC3E}">
        <p14:creationId xmlns:p14="http://schemas.microsoft.com/office/powerpoint/2010/main" val="5518833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grpSp>
        <p:nvGrpSpPr>
          <p:cNvPr id="8" name="Group 7"/>
          <p:cNvGrpSpPr>
            <a:grpSpLocks noChangeAspect="1"/>
          </p:cNvGrpSpPr>
          <p:nvPr/>
        </p:nvGrpSpPr>
        <p:grpSpPr>
          <a:xfrm>
            <a:off x="528931" y="1795661"/>
            <a:ext cx="3636019" cy="3657600"/>
            <a:chOff x="755576" y="2708920"/>
            <a:chExt cx="3024336" cy="3042286"/>
          </a:xfrm>
        </p:grpSpPr>
        <p:sp>
          <p:nvSpPr>
            <p:cNvPr id="9" name="Hexagon 8"/>
            <p:cNvSpPr/>
            <p:nvPr/>
          </p:nvSpPr>
          <p:spPr>
            <a:xfrm>
              <a:off x="1691680" y="3717032"/>
              <a:ext cx="1152128" cy="1008112"/>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BEE Main</a:t>
              </a:r>
            </a:p>
          </p:txBody>
        </p:sp>
        <p:sp>
          <p:nvSpPr>
            <p:cNvPr id="10" name="Hexagon 9"/>
            <p:cNvSpPr/>
            <p:nvPr/>
          </p:nvSpPr>
          <p:spPr>
            <a:xfrm>
              <a:off x="2627784" y="3212976"/>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Flow Module</a:t>
              </a:r>
            </a:p>
          </p:txBody>
        </p:sp>
        <p:sp>
          <p:nvSpPr>
            <p:cNvPr id="11" name="Hexagon 10"/>
            <p:cNvSpPr/>
            <p:nvPr/>
          </p:nvSpPr>
          <p:spPr>
            <a:xfrm>
              <a:off x="755576" y="3212976"/>
              <a:ext cx="1152128" cy="10081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Elasticity Module</a:t>
              </a:r>
            </a:p>
          </p:txBody>
        </p:sp>
        <p:sp>
          <p:nvSpPr>
            <p:cNvPr id="12" name="Hexagon 11"/>
            <p:cNvSpPr/>
            <p:nvPr/>
          </p:nvSpPr>
          <p:spPr>
            <a:xfrm>
              <a:off x="1691680" y="4743094"/>
              <a:ext cx="1152128" cy="1008112"/>
            </a:xfrm>
            <a:prstGeom prst="hexagon">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Laplace Module</a:t>
              </a:r>
            </a:p>
          </p:txBody>
        </p:sp>
        <p:sp>
          <p:nvSpPr>
            <p:cNvPr id="13" name="Hexagon 12"/>
            <p:cNvSpPr/>
            <p:nvPr/>
          </p:nvSpPr>
          <p:spPr>
            <a:xfrm>
              <a:off x="755576" y="4239896"/>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a:t>
              </a:r>
            </a:p>
            <a:p>
              <a:pPr algn="ctr"/>
              <a:r>
                <a:rPr lang="en-US" sz="1600" dirty="0"/>
                <a:t>Elasticity</a:t>
              </a:r>
            </a:p>
            <a:p>
              <a:pPr algn="ctr"/>
              <a:r>
                <a:rPr lang="en-US" sz="1600" dirty="0"/>
                <a:t>Laplace Module</a:t>
              </a:r>
            </a:p>
          </p:txBody>
        </p:sp>
        <p:sp>
          <p:nvSpPr>
            <p:cNvPr id="14" name="Hexagon 13"/>
            <p:cNvSpPr/>
            <p:nvPr/>
          </p:nvSpPr>
          <p:spPr>
            <a:xfrm>
              <a:off x="2627784" y="4221088"/>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Flow Laplace Module</a:t>
              </a:r>
            </a:p>
          </p:txBody>
        </p:sp>
        <p:sp>
          <p:nvSpPr>
            <p:cNvPr id="15" name="Hexagon 14"/>
            <p:cNvSpPr/>
            <p:nvPr/>
          </p:nvSpPr>
          <p:spPr>
            <a:xfrm>
              <a:off x="1694497" y="2708920"/>
              <a:ext cx="1152128" cy="1008112"/>
            </a:xfrm>
            <a:prstGeom prst="hexagon">
              <a:avLst/>
            </a:prstGeom>
            <a:solidFill>
              <a:srgbClr val="D39B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Coupled Elasticity Flow Module</a:t>
              </a:r>
            </a:p>
          </p:txBody>
        </p:sp>
      </p:grpSp>
      <p:sp>
        <p:nvSpPr>
          <p:cNvPr id="16" name="TextBox 15"/>
          <p:cNvSpPr txBox="1"/>
          <p:nvPr/>
        </p:nvSpPr>
        <p:spPr>
          <a:xfrm>
            <a:off x="4458989" y="1585858"/>
            <a:ext cx="3032401" cy="584776"/>
          </a:xfrm>
          <a:prstGeom prst="rect">
            <a:avLst/>
          </a:prstGeom>
          <a:noFill/>
        </p:spPr>
        <p:txBody>
          <a:bodyPr wrap="none" rtlCol="0">
            <a:spAutoFit/>
          </a:bodyPr>
          <a:lstStyle/>
          <a:p>
            <a:r>
              <a:rPr lang="en-US" sz="3200" dirty="0">
                <a:solidFill>
                  <a:srgbClr val="D39B15"/>
                </a:solidFill>
              </a:rPr>
              <a:t>3. Elastic Module</a:t>
            </a:r>
          </a:p>
        </p:txBody>
      </p:sp>
      <p:sp>
        <p:nvSpPr>
          <p:cNvPr id="17" name="TextBox 16"/>
          <p:cNvSpPr txBox="1"/>
          <p:nvPr/>
        </p:nvSpPr>
        <p:spPr>
          <a:xfrm>
            <a:off x="4932706" y="2170634"/>
            <a:ext cx="4099199" cy="3108544"/>
          </a:xfrm>
          <a:prstGeom prst="rect">
            <a:avLst/>
          </a:prstGeom>
          <a:noFill/>
        </p:spPr>
        <p:txBody>
          <a:bodyPr wrap="none" rtlCol="0">
            <a:spAutoFit/>
          </a:bodyPr>
          <a:lstStyle/>
          <a:p>
            <a:r>
              <a:rPr lang="en-US" sz="2800" dirty="0">
                <a:solidFill>
                  <a:srgbClr val="000090"/>
                </a:solidFill>
              </a:rPr>
              <a:t>Analysis of elastic and </a:t>
            </a:r>
            <a:br>
              <a:rPr lang="en-US" sz="2800" dirty="0">
                <a:solidFill>
                  <a:srgbClr val="000090"/>
                </a:solidFill>
              </a:rPr>
            </a:br>
            <a:r>
              <a:rPr lang="en-US" sz="2800" dirty="0" err="1">
                <a:solidFill>
                  <a:srgbClr val="000090"/>
                </a:solidFill>
              </a:rPr>
              <a:t>elastodynamic</a:t>
            </a:r>
            <a:r>
              <a:rPr lang="en-US" sz="2800" dirty="0">
                <a:solidFill>
                  <a:srgbClr val="000090"/>
                </a:solidFill>
              </a:rPr>
              <a:t> problems</a:t>
            </a:r>
          </a:p>
          <a:p>
            <a:pPr marL="684213" indent="-223838">
              <a:buFont typeface="Arial" pitchFamily="34" charset="0"/>
              <a:buChar char="•"/>
            </a:pPr>
            <a:r>
              <a:rPr lang="en-US" sz="2800" dirty="0">
                <a:solidFill>
                  <a:srgbClr val="000090"/>
                </a:solidFill>
              </a:rPr>
              <a:t>Elastic deformation </a:t>
            </a:r>
            <a:br>
              <a:rPr lang="en-US" sz="2800" dirty="0">
                <a:solidFill>
                  <a:srgbClr val="000090"/>
                </a:solidFill>
              </a:rPr>
            </a:br>
            <a:r>
              <a:rPr lang="en-US" sz="2800" dirty="0">
                <a:solidFill>
                  <a:srgbClr val="000090"/>
                </a:solidFill>
              </a:rPr>
              <a:t>problems</a:t>
            </a:r>
          </a:p>
          <a:p>
            <a:pPr marL="684213" indent="-223838">
              <a:buFont typeface="Arial" pitchFamily="34" charset="0"/>
              <a:buChar char="•"/>
            </a:pPr>
            <a:r>
              <a:rPr lang="en-US" sz="2800" dirty="0">
                <a:solidFill>
                  <a:srgbClr val="000090"/>
                </a:solidFill>
              </a:rPr>
              <a:t>Elastic wave problems</a:t>
            </a:r>
          </a:p>
          <a:p>
            <a:pPr marL="684213" indent="-223838">
              <a:buFont typeface="Arial" pitchFamily="34" charset="0"/>
              <a:buChar char="•"/>
            </a:pPr>
            <a:r>
              <a:rPr lang="en-US" sz="2800" dirty="0">
                <a:solidFill>
                  <a:srgbClr val="000090"/>
                </a:solidFill>
              </a:rPr>
              <a:t>Elastic vibrations and </a:t>
            </a:r>
            <a:br>
              <a:rPr lang="en-US" sz="2800" dirty="0">
                <a:solidFill>
                  <a:srgbClr val="000090"/>
                </a:solidFill>
              </a:rPr>
            </a:br>
            <a:r>
              <a:rPr lang="en-US" sz="2800" dirty="0">
                <a:solidFill>
                  <a:srgbClr val="000090"/>
                </a:solidFill>
              </a:rPr>
              <a:t>modal analysis</a:t>
            </a:r>
          </a:p>
        </p:txBody>
      </p:sp>
      <p:sp>
        <p:nvSpPr>
          <p:cNvPr id="18" name="TextBox 17">
            <a:extLst>
              <a:ext uri="{FF2B5EF4-FFF2-40B4-BE49-F238E27FC236}">
                <a16:creationId xmlns:a16="http://schemas.microsoft.com/office/drawing/2014/main" id="{D964FA3A-D40F-364F-B508-D2502BD0C0B5}"/>
              </a:ext>
            </a:extLst>
          </p:cNvPr>
          <p:cNvSpPr txBox="1"/>
          <p:nvPr/>
        </p:nvSpPr>
        <p:spPr>
          <a:xfrm>
            <a:off x="390801" y="1087454"/>
            <a:ext cx="8145640" cy="584775"/>
          </a:xfrm>
          <a:prstGeom prst="rect">
            <a:avLst/>
          </a:prstGeom>
          <a:noFill/>
        </p:spPr>
        <p:txBody>
          <a:bodyPr wrap="square" rtlCol="0">
            <a:spAutoFit/>
          </a:bodyPr>
          <a:lstStyle/>
          <a:p>
            <a:pPr algn="ctr"/>
            <a:r>
              <a:rPr lang="tr-TR" sz="3200" b="1" cap="small" dirty="0">
                <a:solidFill>
                  <a:srgbClr val="D39B15"/>
                </a:solidFill>
              </a:rPr>
              <a:t>BEE 1.0</a:t>
            </a:r>
            <a:endParaRPr lang="en-US" sz="3200" b="1" cap="small" dirty="0">
              <a:solidFill>
                <a:srgbClr val="D39B15"/>
              </a:solidFill>
            </a:endParaRPr>
          </a:p>
        </p:txBody>
      </p:sp>
    </p:spTree>
    <p:extLst>
      <p:ext uri="{BB962C8B-B14F-4D97-AF65-F5344CB8AC3E}">
        <p14:creationId xmlns:p14="http://schemas.microsoft.com/office/powerpoint/2010/main" val="36714724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255512" y="696681"/>
            <a:ext cx="1224136" cy="648072"/>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 System</a:t>
            </a:r>
          </a:p>
        </p:txBody>
      </p:sp>
      <p:sp>
        <p:nvSpPr>
          <p:cNvPr id="19" name="Rectangle 18"/>
          <p:cNvSpPr/>
          <p:nvPr/>
        </p:nvSpPr>
        <p:spPr>
          <a:xfrm>
            <a:off x="3703784" y="696681"/>
            <a:ext cx="1224136" cy="648072"/>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Physical Model</a:t>
            </a:r>
          </a:p>
        </p:txBody>
      </p:sp>
      <p:sp>
        <p:nvSpPr>
          <p:cNvPr id="20" name="Rectangle 19"/>
          <p:cNvSpPr/>
          <p:nvPr/>
        </p:nvSpPr>
        <p:spPr>
          <a:xfrm>
            <a:off x="6152056" y="696681"/>
            <a:ext cx="1512168" cy="648072"/>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Mathematical Model</a:t>
            </a:r>
          </a:p>
        </p:txBody>
      </p:sp>
      <p:cxnSp>
        <p:nvCxnSpPr>
          <p:cNvPr id="21" name="Straight Arrow Connector 20"/>
          <p:cNvCxnSpPr>
            <a:stCxn id="18" idx="3"/>
            <a:endCxn id="19" idx="1"/>
          </p:cNvCxnSpPr>
          <p:nvPr/>
        </p:nvCxnSpPr>
        <p:spPr>
          <a:xfrm>
            <a:off x="2479648" y="1020717"/>
            <a:ext cx="1224136" cy="0"/>
          </a:xfrm>
          <a:prstGeom prst="straightConnector1">
            <a:avLst/>
          </a:prstGeom>
          <a:ln w="38100">
            <a:solidFill>
              <a:srgbClr val="D39B1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27920" y="1020717"/>
            <a:ext cx="1224136" cy="0"/>
          </a:xfrm>
          <a:prstGeom prst="straightConnector1">
            <a:avLst/>
          </a:prstGeom>
          <a:ln w="38100">
            <a:solidFill>
              <a:srgbClr val="D39B15"/>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rot="12197913">
            <a:off x="1331244" y="1918368"/>
            <a:ext cx="2304256" cy="1420037"/>
          </a:xfrm>
          <a:prstGeom prst="ellipse">
            <a:avLst/>
          </a:prstGeom>
          <a:solidFill>
            <a:srgbClr val="D39B15"/>
          </a:solidFill>
          <a:ln w="34925">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2771404" y="2776972"/>
            <a:ext cx="648072" cy="959228"/>
          </a:xfrm>
          <a:prstGeom prst="line">
            <a:avLst/>
          </a:prstGeom>
          <a:ln w="31750">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87672" y="3572795"/>
            <a:ext cx="316112" cy="369332"/>
          </a:xfrm>
          <a:prstGeom prst="rect">
            <a:avLst/>
          </a:prstGeom>
          <a:noFill/>
        </p:spPr>
        <p:txBody>
          <a:bodyPr wrap="none" rtlCol="0">
            <a:spAutoFit/>
          </a:bodyPr>
          <a:lstStyle/>
          <a:p>
            <a:r>
              <a:rPr lang="en-US" dirty="0"/>
              <a:t>V</a:t>
            </a:r>
          </a:p>
        </p:txBody>
      </p:sp>
      <p:cxnSp>
        <p:nvCxnSpPr>
          <p:cNvPr id="26" name="Straight Connector 25"/>
          <p:cNvCxnSpPr/>
          <p:nvPr/>
        </p:nvCxnSpPr>
        <p:spPr>
          <a:xfrm>
            <a:off x="3581617" y="2899781"/>
            <a:ext cx="875701" cy="84514"/>
          </a:xfrm>
          <a:prstGeom prst="line">
            <a:avLst/>
          </a:prstGeom>
          <a:ln w="31750">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27588" y="2799629"/>
            <a:ext cx="290464" cy="369332"/>
          </a:xfrm>
          <a:prstGeom prst="rect">
            <a:avLst/>
          </a:prstGeom>
          <a:noFill/>
        </p:spPr>
        <p:txBody>
          <a:bodyPr wrap="none" rtlCol="0">
            <a:spAutoFit/>
          </a:bodyPr>
          <a:lstStyle/>
          <a:p>
            <a:r>
              <a:rPr lang="en-US" dirty="0"/>
              <a:t>S</a:t>
            </a:r>
          </a:p>
        </p:txBody>
      </p:sp>
      <p:sp>
        <p:nvSpPr>
          <p:cNvPr id="28" name="Rectangle 27"/>
          <p:cNvSpPr/>
          <p:nvPr/>
        </p:nvSpPr>
        <p:spPr>
          <a:xfrm>
            <a:off x="6044044" y="1731018"/>
            <a:ext cx="1728192" cy="648072"/>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Governing Equations</a:t>
            </a:r>
          </a:p>
        </p:txBody>
      </p:sp>
      <p:cxnSp>
        <p:nvCxnSpPr>
          <p:cNvPr id="29" name="Straight Connector 28"/>
          <p:cNvCxnSpPr>
            <a:stCxn id="28" idx="2"/>
          </p:cNvCxnSpPr>
          <p:nvPr/>
        </p:nvCxnSpPr>
        <p:spPr>
          <a:xfrm>
            <a:off x="6908140" y="2379090"/>
            <a:ext cx="0" cy="360040"/>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044044" y="2739130"/>
            <a:ext cx="1728192" cy="648072"/>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Differential Equations</a:t>
            </a:r>
          </a:p>
        </p:txBody>
      </p:sp>
      <p:cxnSp>
        <p:nvCxnSpPr>
          <p:cNvPr id="31" name="Straight Arrow Connector 30"/>
          <p:cNvCxnSpPr/>
          <p:nvPr/>
        </p:nvCxnSpPr>
        <p:spPr>
          <a:xfrm flipH="1" flipV="1">
            <a:off x="6301012" y="3835159"/>
            <a:ext cx="607128" cy="5229"/>
          </a:xfrm>
          <a:prstGeom prst="straightConnector1">
            <a:avLst/>
          </a:prstGeom>
          <a:ln w="3810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572820" y="3516352"/>
            <a:ext cx="1728192" cy="648072"/>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Integral equations</a:t>
            </a:r>
          </a:p>
        </p:txBody>
      </p:sp>
      <p:cxnSp>
        <p:nvCxnSpPr>
          <p:cNvPr id="33" name="Straight Connector 32"/>
          <p:cNvCxnSpPr/>
          <p:nvPr/>
        </p:nvCxnSpPr>
        <p:spPr>
          <a:xfrm>
            <a:off x="6908140" y="1353836"/>
            <a:ext cx="0" cy="360040"/>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0" idx="2"/>
          </p:cNvCxnSpPr>
          <p:nvPr/>
        </p:nvCxnSpPr>
        <p:spPr>
          <a:xfrm>
            <a:off x="6908140" y="3387202"/>
            <a:ext cx="0" cy="453186"/>
          </a:xfrm>
          <a:prstGeom prst="line">
            <a:avLst/>
          </a:prstGeom>
          <a:ln w="38100">
            <a:solidFill>
              <a:srgbClr val="D39B15"/>
            </a:solidFill>
          </a:ln>
        </p:spPr>
        <p:style>
          <a:lnRef idx="1">
            <a:schemeClr val="accent1"/>
          </a:lnRef>
          <a:fillRef idx="0">
            <a:schemeClr val="accent1"/>
          </a:fillRef>
          <a:effectRef idx="0">
            <a:schemeClr val="accent1"/>
          </a:effectRef>
          <a:fontRef idx="minor">
            <a:schemeClr val="tx1"/>
          </a:fontRef>
        </p:style>
      </p:cxnSp>
      <p:sp>
        <p:nvSpPr>
          <p:cNvPr id="35" name="Right Brace 34"/>
          <p:cNvSpPr/>
          <p:nvPr/>
        </p:nvSpPr>
        <p:spPr>
          <a:xfrm>
            <a:off x="3714368" y="4350247"/>
            <a:ext cx="216024" cy="1694559"/>
          </a:xfrm>
          <a:prstGeom prst="rightBrace">
            <a:avLst/>
          </a:prstGeom>
          <a:ln w="38100">
            <a:solidFill>
              <a:srgbClr val="00009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27" y="4079099"/>
            <a:ext cx="3057790" cy="2033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7" name="TextBox 36"/>
          <p:cNvSpPr txBox="1"/>
          <p:nvPr/>
        </p:nvSpPr>
        <p:spPr>
          <a:xfrm>
            <a:off x="3930391" y="4200823"/>
            <a:ext cx="5121779" cy="1938992"/>
          </a:xfrm>
          <a:prstGeom prst="rect">
            <a:avLst/>
          </a:prstGeom>
          <a:noFill/>
        </p:spPr>
        <p:txBody>
          <a:bodyPr wrap="square" rtlCol="0">
            <a:spAutoFit/>
          </a:bodyPr>
          <a:lstStyle/>
          <a:p>
            <a:r>
              <a:rPr lang="en-US" sz="2000" dirty="0">
                <a:solidFill>
                  <a:srgbClr val="000090"/>
                </a:solidFill>
              </a:rPr>
              <a:t>Governing equations are transformed into integral equations in the form of boundary integrals</a:t>
            </a:r>
          </a:p>
          <a:p>
            <a:r>
              <a:rPr lang="en-US" sz="2000" b="1" dirty="0">
                <a:solidFill>
                  <a:srgbClr val="D39B15"/>
                </a:solidFill>
              </a:rPr>
              <a:t>To determine the unknown field variables:</a:t>
            </a:r>
          </a:p>
          <a:p>
            <a:r>
              <a:rPr lang="en-US" sz="2000" dirty="0">
                <a:solidFill>
                  <a:srgbClr val="000090"/>
                </a:solidFill>
              </a:rPr>
              <a:t>Aforementioned boundary integral equations are solved numerically </a:t>
            </a:r>
          </a:p>
        </p:txBody>
      </p:sp>
      <p:sp>
        <p:nvSpPr>
          <p:cNvPr id="39" name="TextBox 38"/>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80590023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pic>
        <p:nvPicPr>
          <p:cNvPr id="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357" y="1001057"/>
            <a:ext cx="3057790" cy="2033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91" y="1001057"/>
            <a:ext cx="3072101" cy="2147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1" name="Straight Arrow Connector 40"/>
          <p:cNvCxnSpPr/>
          <p:nvPr/>
        </p:nvCxnSpPr>
        <p:spPr>
          <a:xfrm flipV="1">
            <a:off x="1331640" y="2478584"/>
            <a:ext cx="504057" cy="852990"/>
          </a:xfrm>
          <a:prstGeom prst="straightConnector1">
            <a:avLst/>
          </a:prstGeom>
          <a:ln w="3175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61431" y="3228950"/>
            <a:ext cx="4471571" cy="1384995"/>
          </a:xfrm>
          <a:prstGeom prst="rect">
            <a:avLst/>
          </a:prstGeom>
          <a:noFill/>
        </p:spPr>
        <p:txBody>
          <a:bodyPr wrap="square" rtlCol="0">
            <a:spAutoFit/>
          </a:bodyPr>
          <a:lstStyle/>
          <a:p>
            <a:r>
              <a:rPr lang="en-US" sz="2400" b="1" dirty="0">
                <a:solidFill>
                  <a:srgbClr val="D39B15"/>
                </a:solidFill>
              </a:rPr>
              <a:t>FEM or FVM:</a:t>
            </a:r>
          </a:p>
          <a:p>
            <a:r>
              <a:rPr lang="en-US" sz="2000" dirty="0">
                <a:solidFill>
                  <a:srgbClr val="000090"/>
                </a:solidFill>
              </a:rPr>
              <a:t>The continuity between the elements is satisfied approximately within the solution domain</a:t>
            </a:r>
          </a:p>
        </p:txBody>
      </p:sp>
      <p:cxnSp>
        <p:nvCxnSpPr>
          <p:cNvPr id="43" name="Straight Arrow Connector 42"/>
          <p:cNvCxnSpPr/>
          <p:nvPr/>
        </p:nvCxnSpPr>
        <p:spPr>
          <a:xfrm flipV="1">
            <a:off x="6444196" y="2227133"/>
            <a:ext cx="144028" cy="1152128"/>
          </a:xfrm>
          <a:prstGeom prst="straightConnector1">
            <a:avLst/>
          </a:prstGeom>
          <a:ln w="31750">
            <a:solidFill>
              <a:srgbClr val="D39B15"/>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633002" y="3244486"/>
            <a:ext cx="4427046" cy="2985433"/>
          </a:xfrm>
          <a:prstGeom prst="rect">
            <a:avLst/>
          </a:prstGeom>
          <a:noFill/>
        </p:spPr>
        <p:txBody>
          <a:bodyPr wrap="none" rtlCol="0">
            <a:spAutoFit/>
          </a:bodyPr>
          <a:lstStyle/>
          <a:p>
            <a:r>
              <a:rPr lang="en-US" sz="2800" b="1" dirty="0">
                <a:solidFill>
                  <a:srgbClr val="D39B15"/>
                </a:solidFill>
              </a:rPr>
              <a:t>BEM:</a:t>
            </a:r>
          </a:p>
          <a:p>
            <a:pPr marL="285750" indent="-285750">
              <a:buFont typeface="Arial"/>
              <a:buChar char="•"/>
            </a:pPr>
            <a:r>
              <a:rPr lang="en-US" sz="2000" dirty="0">
                <a:solidFill>
                  <a:srgbClr val="000090"/>
                </a:solidFill>
              </a:rPr>
              <a:t>The fundamental solutions are </a:t>
            </a:r>
            <a:br>
              <a:rPr lang="en-US" sz="2000" dirty="0">
                <a:solidFill>
                  <a:srgbClr val="000090"/>
                </a:solidFill>
              </a:rPr>
            </a:br>
            <a:r>
              <a:rPr lang="en-US" sz="2000" dirty="0">
                <a:solidFill>
                  <a:srgbClr val="000090"/>
                </a:solidFill>
              </a:rPr>
              <a:t>obtained analytically; in this respect </a:t>
            </a:r>
            <a:br>
              <a:rPr lang="en-US" sz="2000" dirty="0">
                <a:solidFill>
                  <a:srgbClr val="000090"/>
                </a:solidFill>
              </a:rPr>
            </a:br>
            <a:r>
              <a:rPr lang="en-US" sz="2000" dirty="0">
                <a:solidFill>
                  <a:srgbClr val="000090"/>
                </a:solidFill>
              </a:rPr>
              <a:t>governing </a:t>
            </a:r>
            <a:r>
              <a:rPr lang="en-US" sz="2000" dirty="0" err="1">
                <a:solidFill>
                  <a:srgbClr val="000090"/>
                </a:solidFill>
              </a:rPr>
              <a:t>eqns</a:t>
            </a:r>
            <a:r>
              <a:rPr lang="en-US" sz="2000" dirty="0">
                <a:solidFill>
                  <a:srgbClr val="000090"/>
                </a:solidFill>
              </a:rPr>
              <a:t> are integrated in </a:t>
            </a:r>
            <a:br>
              <a:rPr lang="en-US" sz="2000" dirty="0">
                <a:solidFill>
                  <a:srgbClr val="000090"/>
                </a:solidFill>
              </a:rPr>
            </a:br>
            <a:r>
              <a:rPr lang="en-US" sz="2000" dirty="0">
                <a:solidFill>
                  <a:srgbClr val="000090"/>
                </a:solidFill>
              </a:rPr>
              <a:t>exact sense. </a:t>
            </a:r>
          </a:p>
          <a:p>
            <a:pPr marL="285750" indent="-285750">
              <a:buFont typeface="Arial"/>
              <a:buChar char="•"/>
            </a:pPr>
            <a:r>
              <a:rPr lang="en-US" sz="2000" dirty="0">
                <a:solidFill>
                  <a:srgbClr val="000090"/>
                </a:solidFill>
              </a:rPr>
              <a:t>Continuity within the solution domain</a:t>
            </a:r>
            <a:br>
              <a:rPr lang="en-US" sz="2000" dirty="0">
                <a:solidFill>
                  <a:srgbClr val="000090"/>
                </a:solidFill>
              </a:rPr>
            </a:br>
            <a:r>
              <a:rPr lang="en-US" sz="2000" dirty="0">
                <a:solidFill>
                  <a:srgbClr val="000090"/>
                </a:solidFill>
              </a:rPr>
              <a:t>is satisfied inherently.</a:t>
            </a:r>
          </a:p>
          <a:p>
            <a:pPr marL="285750" indent="-285750">
              <a:buFont typeface="Arial"/>
              <a:buChar char="•"/>
            </a:pPr>
            <a:r>
              <a:rPr lang="en-US" sz="2000" dirty="0">
                <a:solidFill>
                  <a:srgbClr val="000090"/>
                </a:solidFill>
              </a:rPr>
              <a:t>The resultant integral equations are </a:t>
            </a:r>
            <a:br>
              <a:rPr lang="en-US" sz="2000" dirty="0">
                <a:solidFill>
                  <a:srgbClr val="000090"/>
                </a:solidFill>
              </a:rPr>
            </a:br>
            <a:r>
              <a:rPr lang="en-US" sz="2000" dirty="0">
                <a:solidFill>
                  <a:srgbClr val="000090"/>
                </a:solidFill>
              </a:rPr>
              <a:t>solved numerically.</a:t>
            </a:r>
          </a:p>
        </p:txBody>
      </p:sp>
      <p:sp>
        <p:nvSpPr>
          <p:cNvPr id="45" name="Rectangle 44"/>
          <p:cNvSpPr/>
          <p:nvPr/>
        </p:nvSpPr>
        <p:spPr>
          <a:xfrm>
            <a:off x="107504" y="4608870"/>
            <a:ext cx="4525498" cy="1489398"/>
          </a:xfrm>
          <a:prstGeom prst="rect">
            <a:avLst/>
          </a:prstGeom>
          <a:solidFill>
            <a:srgbClr val="000090"/>
          </a:solid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D39B15"/>
                </a:solidFill>
              </a:rPr>
              <a:t>In this respect, BEM is also called as a semi-analytic method.</a:t>
            </a:r>
          </a:p>
          <a:p>
            <a:r>
              <a:rPr lang="en-US" sz="2000" dirty="0">
                <a:solidFill>
                  <a:srgbClr val="D39B15"/>
                </a:solidFill>
              </a:rPr>
              <a:t>In many problems BEM solutions are more accurate than FEM or FVM solutions</a:t>
            </a:r>
          </a:p>
        </p:txBody>
      </p:sp>
      <p:sp>
        <p:nvSpPr>
          <p:cNvPr id="46" name="TextBox 45"/>
          <p:cNvSpPr txBox="1"/>
          <p:nvPr/>
        </p:nvSpPr>
        <p:spPr>
          <a:xfrm>
            <a:off x="164745" y="488811"/>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
        <p:nvSpPr>
          <p:cNvPr id="12" name="TextBox 11"/>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7695957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3185" y="6142130"/>
            <a:ext cx="8768470" cy="3663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aphicFrame>
        <p:nvGraphicFramePr>
          <p:cNvPr id="13" name="Object 12"/>
          <p:cNvGraphicFramePr>
            <a:graphicFrameLocks noChangeAspect="1"/>
          </p:cNvGraphicFramePr>
          <p:nvPr>
            <p:extLst>
              <p:ext uri="{D42A27DB-BD31-4B8C-83A1-F6EECF244321}">
                <p14:modId xmlns:p14="http://schemas.microsoft.com/office/powerpoint/2010/main" val="4106345927"/>
              </p:ext>
            </p:extLst>
          </p:nvPr>
        </p:nvGraphicFramePr>
        <p:xfrm>
          <a:off x="5679538" y="1462997"/>
          <a:ext cx="3464462" cy="4270954"/>
        </p:xfrm>
        <a:graphic>
          <a:graphicData uri="http://schemas.openxmlformats.org/presentationml/2006/ole">
            <mc:AlternateContent xmlns:mc="http://schemas.openxmlformats.org/markup-compatibility/2006">
              <mc:Choice xmlns:v="urn:schemas-microsoft-com:vml" Requires="v">
                <p:oleObj spid="_x0000_s3076" name="Bitmap Image" r:id="rId3" imgW="3486637" imgH="4296375" progId="PBrush">
                  <p:embed/>
                </p:oleObj>
              </mc:Choice>
              <mc:Fallback>
                <p:oleObj name="Bitmap Image" r:id="rId3" imgW="3486637" imgH="429637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9538" y="1462997"/>
                        <a:ext cx="3464462" cy="4270954"/>
                      </a:xfrm>
                      <a:prstGeom prst="rect">
                        <a:avLst/>
                      </a:prstGeom>
                      <a:noFill/>
                      <a:ln>
                        <a:noFill/>
                      </a:ln>
                    </p:spPr>
                  </p:pic>
                </p:oleObj>
              </mc:Fallback>
            </mc:AlternateContent>
          </a:graphicData>
        </a:graphic>
      </p:graphicFrame>
      <p:cxnSp>
        <p:nvCxnSpPr>
          <p:cNvPr id="14" name="Straight Arrow Connector 13"/>
          <p:cNvCxnSpPr/>
          <p:nvPr/>
        </p:nvCxnSpPr>
        <p:spPr>
          <a:xfrm>
            <a:off x="5076056" y="2156956"/>
            <a:ext cx="1656184" cy="32316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7504" y="1287410"/>
            <a:ext cx="5535405" cy="1015663"/>
          </a:xfrm>
          <a:prstGeom prst="rect">
            <a:avLst/>
          </a:prstGeom>
          <a:noFill/>
        </p:spPr>
        <p:txBody>
          <a:bodyPr wrap="square" rtlCol="0">
            <a:spAutoFit/>
          </a:bodyPr>
          <a:lstStyle/>
          <a:p>
            <a:r>
              <a:rPr lang="en-US" sz="2000" dirty="0">
                <a:solidFill>
                  <a:srgbClr val="000090"/>
                </a:solidFill>
              </a:rPr>
              <a:t>Meshing of the surfaces reduces both the number of unknowns and the time for modeling especially for 3D and complicated geometries. </a:t>
            </a:r>
          </a:p>
        </p:txBody>
      </p:sp>
      <p:cxnSp>
        <p:nvCxnSpPr>
          <p:cNvPr id="16" name="Straight Arrow Connector 15"/>
          <p:cNvCxnSpPr>
            <a:stCxn id="18" idx="3"/>
          </p:cNvCxnSpPr>
          <p:nvPr/>
        </p:nvCxnSpPr>
        <p:spPr>
          <a:xfrm flipV="1">
            <a:off x="5640573" y="3717034"/>
            <a:ext cx="623615" cy="148284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8" idx="3"/>
          </p:cNvCxnSpPr>
          <p:nvPr/>
        </p:nvCxnSpPr>
        <p:spPr>
          <a:xfrm flipV="1">
            <a:off x="5640573" y="5015214"/>
            <a:ext cx="2819859" cy="18466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2305" y="4692046"/>
            <a:ext cx="5528268" cy="1015663"/>
          </a:xfrm>
          <a:prstGeom prst="rect">
            <a:avLst/>
          </a:prstGeom>
          <a:noFill/>
        </p:spPr>
        <p:txBody>
          <a:bodyPr wrap="square" rtlCol="0">
            <a:spAutoFit/>
          </a:bodyPr>
          <a:lstStyle/>
          <a:p>
            <a:r>
              <a:rPr lang="en-US" sz="2000" dirty="0">
                <a:solidFill>
                  <a:srgbClr val="000090"/>
                </a:solidFill>
              </a:rPr>
              <a:t>Also, it is not necessary to bound the system at a prescribed location. Very large solution domains can be analyzed.</a:t>
            </a:r>
          </a:p>
        </p:txBody>
      </p:sp>
      <p:cxnSp>
        <p:nvCxnSpPr>
          <p:cNvPr id="19" name="Straight Arrow Connector 18"/>
          <p:cNvCxnSpPr/>
          <p:nvPr/>
        </p:nvCxnSpPr>
        <p:spPr>
          <a:xfrm flipV="1">
            <a:off x="5292080" y="3059724"/>
            <a:ext cx="1944216" cy="334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5167" y="2768442"/>
            <a:ext cx="5535405" cy="1631216"/>
          </a:xfrm>
          <a:prstGeom prst="rect">
            <a:avLst/>
          </a:prstGeom>
          <a:noFill/>
        </p:spPr>
        <p:txBody>
          <a:bodyPr wrap="square" rtlCol="0">
            <a:spAutoFit/>
          </a:bodyPr>
          <a:lstStyle/>
          <a:p>
            <a:r>
              <a:rPr lang="en-US" sz="2000" dirty="0">
                <a:solidFill>
                  <a:srgbClr val="000090"/>
                </a:solidFill>
              </a:rPr>
              <a:t>There is no need for continuity and compatibility between the elements of the mesh. It is easy and fast to mesh the domain. Also, parallel meshing algorithms can be employed (in FEM or FVM, it is not possible to use parallel meshing algorithms)</a:t>
            </a:r>
          </a:p>
        </p:txBody>
      </p:sp>
      <p:sp>
        <p:nvSpPr>
          <p:cNvPr id="21" name="TextBox 20"/>
          <p:cNvSpPr txBox="1"/>
          <p:nvPr/>
        </p:nvSpPr>
        <p:spPr>
          <a:xfrm>
            <a:off x="5422712" y="5672281"/>
            <a:ext cx="3970591" cy="400110"/>
          </a:xfrm>
          <a:prstGeom prst="rect">
            <a:avLst/>
          </a:prstGeom>
          <a:noFill/>
        </p:spPr>
        <p:txBody>
          <a:bodyPr wrap="square" rtlCol="0">
            <a:spAutoFit/>
          </a:bodyPr>
          <a:lstStyle/>
          <a:p>
            <a:r>
              <a:rPr lang="en-US" sz="1000" dirty="0">
                <a:solidFill>
                  <a:srgbClr val="000090"/>
                </a:solidFill>
              </a:rPr>
              <a:t>FEM model for extrusion problem.</a:t>
            </a:r>
          </a:p>
          <a:p>
            <a:r>
              <a:rPr lang="en-US" sz="1000" dirty="0" err="1">
                <a:solidFill>
                  <a:srgbClr val="000090"/>
                </a:solidFill>
              </a:rPr>
              <a:t>İzzet</a:t>
            </a:r>
            <a:r>
              <a:rPr lang="en-US" sz="1000" dirty="0">
                <a:solidFill>
                  <a:srgbClr val="000090"/>
                </a:solidFill>
              </a:rPr>
              <a:t> </a:t>
            </a:r>
            <a:r>
              <a:rPr lang="en-US" sz="1000" dirty="0" err="1">
                <a:solidFill>
                  <a:srgbClr val="000090"/>
                </a:solidFill>
              </a:rPr>
              <a:t>Özdemir</a:t>
            </a:r>
            <a:r>
              <a:rPr lang="en-US" sz="1000" dirty="0">
                <a:solidFill>
                  <a:srgbClr val="000090"/>
                </a:solidFill>
              </a:rPr>
              <a:t>, </a:t>
            </a:r>
            <a:r>
              <a:rPr lang="en-US" sz="1000" dirty="0" err="1">
                <a:solidFill>
                  <a:srgbClr val="000090"/>
                </a:solidFill>
              </a:rPr>
              <a:t>Hakan</a:t>
            </a:r>
            <a:r>
              <a:rPr lang="en-US" sz="1000" dirty="0">
                <a:solidFill>
                  <a:srgbClr val="000090"/>
                </a:solidFill>
              </a:rPr>
              <a:t> </a:t>
            </a:r>
            <a:r>
              <a:rPr lang="en-US" sz="1000" dirty="0" err="1">
                <a:solidFill>
                  <a:srgbClr val="000090"/>
                </a:solidFill>
              </a:rPr>
              <a:t>Kalkan</a:t>
            </a:r>
            <a:r>
              <a:rPr lang="en-US" sz="1000" dirty="0">
                <a:solidFill>
                  <a:srgbClr val="000090"/>
                </a:solidFill>
              </a:rPr>
              <a:t>, Manuf. </a:t>
            </a:r>
            <a:r>
              <a:rPr lang="en-US" sz="1000" dirty="0" err="1">
                <a:solidFill>
                  <a:srgbClr val="000090"/>
                </a:solidFill>
              </a:rPr>
              <a:t>Engng</a:t>
            </a:r>
            <a:r>
              <a:rPr lang="en-US" sz="1000" dirty="0">
                <a:solidFill>
                  <a:srgbClr val="000090"/>
                </a:solidFill>
              </a:rPr>
              <a:t>. Dept., </a:t>
            </a:r>
            <a:r>
              <a:rPr lang="en-US" sz="1000" dirty="0" err="1">
                <a:solidFill>
                  <a:srgbClr val="000090"/>
                </a:solidFill>
              </a:rPr>
              <a:t>Atılım</a:t>
            </a:r>
            <a:r>
              <a:rPr lang="en-US" sz="1000" dirty="0">
                <a:solidFill>
                  <a:srgbClr val="000090"/>
                </a:solidFill>
              </a:rPr>
              <a:t>  University</a:t>
            </a:r>
          </a:p>
        </p:txBody>
      </p:sp>
      <p:sp>
        <p:nvSpPr>
          <p:cNvPr id="22" name="TextBox 21"/>
          <p:cNvSpPr txBox="1"/>
          <p:nvPr/>
        </p:nvSpPr>
        <p:spPr>
          <a:xfrm>
            <a:off x="164745" y="488811"/>
            <a:ext cx="8753199" cy="523220"/>
          </a:xfrm>
          <a:prstGeom prst="rect">
            <a:avLst/>
          </a:prstGeom>
          <a:noFill/>
        </p:spPr>
        <p:txBody>
          <a:bodyPr wrap="square" rtlCol="0">
            <a:spAutoFit/>
          </a:bodyPr>
          <a:lstStyle/>
          <a:p>
            <a:r>
              <a:rPr lang="en-US" sz="2800" dirty="0">
                <a:solidFill>
                  <a:srgbClr val="000090"/>
                </a:solidFill>
              </a:rPr>
              <a:t>Boundary Element Method: Advantage and Disadvantages</a:t>
            </a:r>
          </a:p>
        </p:txBody>
      </p:sp>
      <p:sp>
        <p:nvSpPr>
          <p:cNvPr id="24" name="TextBox 23"/>
          <p:cNvSpPr txBox="1"/>
          <p:nvPr/>
        </p:nvSpPr>
        <p:spPr>
          <a:xfrm>
            <a:off x="879290" y="6098268"/>
            <a:ext cx="7302988" cy="830997"/>
          </a:xfrm>
          <a:prstGeom prst="rect">
            <a:avLst/>
          </a:prstGeom>
          <a:noFill/>
        </p:spPr>
        <p:txBody>
          <a:bodyPr wrap="square" rtlCol="0">
            <a:spAutoFit/>
          </a:bodyPr>
          <a:lstStyle/>
          <a:p>
            <a:pPr algn="ctr"/>
            <a:r>
              <a:rPr lang="en-US" sz="2400" b="1" cap="small" dirty="0">
                <a:solidFill>
                  <a:srgbClr val="000090"/>
                </a:solidFill>
              </a:rPr>
              <a:t>BEE v1.0</a:t>
            </a:r>
            <a:r>
              <a:rPr lang="en-US" sz="2400" cap="small" dirty="0"/>
              <a:t> </a:t>
            </a:r>
          </a:p>
          <a:p>
            <a:pPr algn="ctr"/>
            <a:r>
              <a:rPr lang="en-US" sz="2400" b="1" cap="small" dirty="0">
                <a:solidFill>
                  <a:srgbClr val="D39B15"/>
                </a:solidFill>
              </a:rPr>
              <a:t>B</a:t>
            </a:r>
            <a:r>
              <a:rPr lang="en-US" sz="2400" cap="small" dirty="0">
                <a:solidFill>
                  <a:srgbClr val="000090"/>
                </a:solidFill>
              </a:rPr>
              <a:t>oundary</a:t>
            </a:r>
            <a:r>
              <a:rPr lang="en-US" sz="2400" cap="small" dirty="0"/>
              <a:t> </a:t>
            </a:r>
            <a:r>
              <a:rPr lang="en-US" sz="2400" b="1" cap="small" dirty="0">
                <a:solidFill>
                  <a:srgbClr val="D39B15"/>
                </a:solidFill>
              </a:rPr>
              <a:t>E</a:t>
            </a:r>
            <a:r>
              <a:rPr lang="en-US" sz="2400" cap="small" dirty="0">
                <a:solidFill>
                  <a:srgbClr val="000090"/>
                </a:solidFill>
              </a:rPr>
              <a:t>lements</a:t>
            </a:r>
            <a:r>
              <a:rPr lang="en-US" sz="2400" cap="small" dirty="0"/>
              <a:t> </a:t>
            </a:r>
            <a:r>
              <a:rPr lang="en-US" sz="2400" cap="small" dirty="0">
                <a:solidFill>
                  <a:srgbClr val="000090"/>
                </a:solidFill>
              </a:rPr>
              <a:t>for</a:t>
            </a:r>
            <a:r>
              <a:rPr lang="en-US" sz="2400" cap="small" dirty="0"/>
              <a:t> </a:t>
            </a:r>
            <a:r>
              <a:rPr lang="en-US" sz="2400" b="1" cap="small" dirty="0">
                <a:solidFill>
                  <a:srgbClr val="D39B15"/>
                </a:solidFill>
              </a:rPr>
              <a:t>E</a:t>
            </a:r>
            <a:r>
              <a:rPr lang="en-US" sz="2400" cap="small" dirty="0">
                <a:solidFill>
                  <a:srgbClr val="000090"/>
                </a:solidFill>
              </a:rPr>
              <a:t>ngineering</a:t>
            </a:r>
            <a:r>
              <a:rPr lang="en-US" sz="2400" cap="small" dirty="0"/>
              <a:t> </a:t>
            </a:r>
          </a:p>
        </p:txBody>
      </p:sp>
    </p:spTree>
    <p:extLst>
      <p:ext uri="{BB962C8B-B14F-4D97-AF65-F5344CB8AC3E}">
        <p14:creationId xmlns:p14="http://schemas.microsoft.com/office/powerpoint/2010/main" val="18115311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TotalTime>
  <Words>1197</Words>
  <Application>Microsoft Macintosh PowerPoint</Application>
  <PresentationFormat>On-screen Show (4:3)</PresentationFormat>
  <Paragraphs>284</Paragraphs>
  <Slides>24</Slides>
  <Notes>0</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Calibri</vt:lpstr>
      <vt:lpstr>Century Gothic</vt:lpstr>
      <vt:lpstr>Copperplate Gothic Bold</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Bilkent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Barbaros Cetin</dc:creator>
  <cp:lastModifiedBy>Besim Baranoğlu</cp:lastModifiedBy>
  <cp:revision>40</cp:revision>
  <dcterms:created xsi:type="dcterms:W3CDTF">2013-12-22T14:42:49Z</dcterms:created>
  <dcterms:modified xsi:type="dcterms:W3CDTF">2019-08-17T21:15:45Z</dcterms:modified>
</cp:coreProperties>
</file>