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353" r:id="rId4"/>
    <p:sldId id="261" r:id="rId5"/>
    <p:sldId id="263" r:id="rId6"/>
    <p:sldId id="265" r:id="rId7"/>
    <p:sldId id="267" r:id="rId8"/>
    <p:sldId id="269" r:id="rId9"/>
    <p:sldId id="296" r:id="rId10"/>
    <p:sldId id="297" r:id="rId11"/>
    <p:sldId id="299" r:id="rId12"/>
    <p:sldId id="300" r:id="rId13"/>
    <p:sldId id="351" r:id="rId14"/>
    <p:sldId id="302" r:id="rId15"/>
    <p:sldId id="303" r:id="rId16"/>
    <p:sldId id="306" r:id="rId17"/>
    <p:sldId id="307" r:id="rId18"/>
    <p:sldId id="352" r:id="rId19"/>
    <p:sldId id="311" r:id="rId20"/>
    <p:sldId id="318" r:id="rId21"/>
    <p:sldId id="319" r:id="rId22"/>
    <p:sldId id="313" r:id="rId23"/>
    <p:sldId id="349" r:id="rId24"/>
    <p:sldId id="35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9B15"/>
    <a:srgbClr val="FFC3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4"/>
    <p:restoredTop sz="94669"/>
  </p:normalViewPr>
  <p:slideViewPr>
    <p:cSldViewPr snapToGrid="0" snapToObjects="1">
      <p:cViewPr varScale="1">
        <p:scale>
          <a:sx n="135" d="100"/>
          <a:sy n="135" d="100"/>
        </p:scale>
        <p:origin x="41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34DD-6BDE-B244-859C-B71322ECD0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7D-44FD-1E4A-A27C-70BA9B747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8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34DD-6BDE-B244-859C-B71322ECD0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7D-44FD-1E4A-A27C-70BA9B747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52189"/>
            <a:ext cx="2057400" cy="5473974"/>
          </a:xfrm>
        </p:spPr>
        <p:txBody>
          <a:bodyPr vert="eaVert"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52189"/>
            <a:ext cx="6019800" cy="5473974"/>
          </a:xfrm>
        </p:spPr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34DD-6BDE-B244-859C-B71322ECD0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7D-44FD-1E4A-A27C-70BA9B747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0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34DD-6BDE-B244-859C-B71322ECD0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7D-44FD-1E4A-A27C-70BA9B747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0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34DD-6BDE-B244-859C-B71322ECD0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7D-44FD-1E4A-A27C-70BA9B747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2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34DD-6BDE-B244-859C-B71322ECD0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7D-44FD-1E4A-A27C-70BA9B747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0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34DD-6BDE-B244-859C-B71322ECD0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7D-44FD-1E4A-A27C-70BA9B747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3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34DD-6BDE-B244-859C-B71322ECD0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7D-44FD-1E4A-A27C-70BA9B747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1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34DD-6BDE-B244-859C-B71322ECD0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7D-44FD-1E4A-A27C-70BA9B747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4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980"/>
            <a:ext cx="3008313" cy="8401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94980"/>
            <a:ext cx="5111750" cy="55311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34DD-6BDE-B244-859C-B71322ECD0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7D-44FD-1E4A-A27C-70BA9B747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2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F34DD-6BDE-B244-859C-B71322ECD0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057D-44FD-1E4A-A27C-70BA9B747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595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title</a:t>
            </a:r>
            <a:r>
              <a:rPr lang="tr-TR" dirty="0"/>
              <a:t> </a:t>
            </a:r>
            <a:r>
              <a:rPr lang="tr-TR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 err="1"/>
              <a:t>Click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edit</a:t>
            </a:r>
            <a:r>
              <a:rPr lang="tr-TR" dirty="0"/>
              <a:t> Master </a:t>
            </a:r>
            <a:r>
              <a:rPr lang="tr-TR" dirty="0" err="1"/>
              <a:t>text</a:t>
            </a:r>
            <a:r>
              <a:rPr lang="tr-TR" dirty="0"/>
              <a:t> </a:t>
            </a:r>
            <a:r>
              <a:rPr lang="tr-TR" dirty="0" err="1"/>
              <a:t>styles</a:t>
            </a:r>
            <a:endParaRPr lang="tr-TR" dirty="0"/>
          </a:p>
          <a:p>
            <a:pPr lvl="1"/>
            <a:r>
              <a:rPr lang="tr-TR" dirty="0"/>
              <a:t>Second </a:t>
            </a:r>
            <a:r>
              <a:rPr lang="tr-TR" dirty="0" err="1"/>
              <a:t>level</a:t>
            </a:r>
            <a:endParaRPr lang="tr-TR" dirty="0"/>
          </a:p>
          <a:p>
            <a:pPr lvl="2"/>
            <a:r>
              <a:rPr lang="tr-TR" dirty="0"/>
              <a:t>Third </a:t>
            </a:r>
            <a:r>
              <a:rPr lang="tr-TR" dirty="0" err="1"/>
              <a:t>level</a:t>
            </a:r>
            <a:endParaRPr lang="tr-TR" dirty="0"/>
          </a:p>
          <a:p>
            <a:pPr lvl="3"/>
            <a:r>
              <a:rPr lang="tr-TR" dirty="0" err="1"/>
              <a:t>Fourth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tr-TR" dirty="0"/>
          </a:p>
          <a:p>
            <a:pPr lvl="4"/>
            <a:r>
              <a:rPr lang="tr-TR" dirty="0" err="1"/>
              <a:t>Fifth</a:t>
            </a:r>
            <a:r>
              <a:rPr lang="tr-TR" dirty="0"/>
              <a:t> </a:t>
            </a:r>
            <a:r>
              <a:rPr lang="tr-TR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F34DD-6BDE-B244-859C-B71322ECD0E6}" type="datetimeFigureOut">
              <a:rPr lang="en-US" smtClean="0"/>
              <a:t>8/17/19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4057D-44FD-1E4A-A27C-70BA9B74725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36636" y="-86829"/>
            <a:ext cx="8963869" cy="646331"/>
            <a:chOff x="36636" y="-86829"/>
            <a:chExt cx="8963869" cy="646331"/>
          </a:xfrm>
        </p:grpSpPr>
        <p:sp>
          <p:nvSpPr>
            <p:cNvPr id="8" name="TextBox 7"/>
            <p:cNvSpPr txBox="1"/>
            <p:nvPr/>
          </p:nvSpPr>
          <p:spPr>
            <a:xfrm>
              <a:off x="36636" y="-86829"/>
              <a:ext cx="85667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0090"/>
                  </a:solidFill>
                  <a:latin typeface="Copperplate Gothic Bold"/>
                  <a:cs typeface="Copperplate Gothic Bold"/>
                </a:rPr>
                <a:t>NOVU</a:t>
              </a:r>
              <a:r>
                <a:rPr lang="en-US" sz="3600" b="1" dirty="0">
                  <a:solidFill>
                    <a:srgbClr val="D39B15"/>
                  </a:solidFill>
                  <a:latin typeface="Century Gothic"/>
                  <a:cs typeface="Century Gothic"/>
                </a:rPr>
                <a:t>MEK</a:t>
              </a:r>
              <a:r>
                <a:rPr lang="en-US" sz="3600" b="1" dirty="0">
                  <a:solidFill>
                    <a:srgbClr val="00009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200" b="1" dirty="0" err="1">
                  <a:solidFill>
                    <a:srgbClr val="000090"/>
                  </a:solidFill>
                  <a:latin typeface="Century Gothic"/>
                  <a:cs typeface="Century Gothic"/>
                </a:rPr>
                <a:t>Mühendislik</a:t>
              </a:r>
              <a:r>
                <a:rPr lang="en-US" sz="1200" b="1" baseline="0" dirty="0">
                  <a:solidFill>
                    <a:srgbClr val="00009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200" b="1" baseline="0" dirty="0" err="1">
                  <a:solidFill>
                    <a:srgbClr val="000090"/>
                  </a:solidFill>
                  <a:latin typeface="Century Gothic"/>
                  <a:cs typeface="Century Gothic"/>
                </a:rPr>
                <a:t>Danışmanlık</a:t>
              </a:r>
              <a:r>
                <a:rPr lang="en-US" sz="1200" b="1" baseline="0" dirty="0">
                  <a:solidFill>
                    <a:srgbClr val="00009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200" b="1" baseline="0" dirty="0" err="1">
                  <a:solidFill>
                    <a:srgbClr val="000090"/>
                  </a:solidFill>
                  <a:latin typeface="Century Gothic"/>
                  <a:cs typeface="Century Gothic"/>
                </a:rPr>
                <a:t>Bilişim</a:t>
              </a:r>
              <a:r>
                <a:rPr lang="en-US" sz="1200" b="1" baseline="0" dirty="0">
                  <a:solidFill>
                    <a:srgbClr val="00009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200" b="1" baseline="0" dirty="0" err="1">
                  <a:solidFill>
                    <a:srgbClr val="000090"/>
                  </a:solidFill>
                  <a:latin typeface="Century Gothic"/>
                  <a:cs typeface="Century Gothic"/>
                </a:rPr>
                <a:t>Makine</a:t>
              </a:r>
              <a:r>
                <a:rPr lang="en-US" sz="1200" b="1" baseline="0" dirty="0">
                  <a:solidFill>
                    <a:srgbClr val="00009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200" b="1" baseline="0" dirty="0" err="1">
                  <a:solidFill>
                    <a:srgbClr val="000090"/>
                  </a:solidFill>
                  <a:latin typeface="Century Gothic"/>
                  <a:cs typeface="Century Gothic"/>
                </a:rPr>
                <a:t>Teknoloji</a:t>
              </a:r>
              <a:r>
                <a:rPr lang="en-US" sz="1200" b="1" baseline="0" dirty="0">
                  <a:solidFill>
                    <a:srgbClr val="00009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200" b="1" baseline="0" dirty="0" err="1">
                  <a:solidFill>
                    <a:srgbClr val="000090"/>
                  </a:solidFill>
                  <a:latin typeface="Century Gothic"/>
                  <a:cs typeface="Century Gothic"/>
                </a:rPr>
                <a:t>Ticaret</a:t>
              </a:r>
              <a:r>
                <a:rPr lang="en-US" sz="1200" b="1" baseline="0" dirty="0">
                  <a:solidFill>
                    <a:srgbClr val="00009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200" b="1" baseline="0" dirty="0" err="1">
                  <a:solidFill>
                    <a:srgbClr val="000090"/>
                  </a:solidFill>
                  <a:latin typeface="Century Gothic"/>
                  <a:cs typeface="Century Gothic"/>
                </a:rPr>
                <a:t>ve</a:t>
              </a:r>
              <a:r>
                <a:rPr lang="en-US" sz="1200" b="1" baseline="0" dirty="0">
                  <a:solidFill>
                    <a:srgbClr val="00009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200" b="1" baseline="0" dirty="0" err="1">
                  <a:solidFill>
                    <a:srgbClr val="000090"/>
                  </a:solidFill>
                  <a:latin typeface="Century Gothic"/>
                  <a:cs typeface="Century Gothic"/>
                </a:rPr>
                <a:t>Sanayi</a:t>
              </a:r>
              <a:r>
                <a:rPr lang="en-US" sz="1200" b="1" baseline="0" dirty="0">
                  <a:solidFill>
                    <a:srgbClr val="000090"/>
                  </a:solidFill>
                  <a:latin typeface="Century Gothic"/>
                  <a:cs typeface="Century Gothic"/>
                </a:rPr>
                <a:t> Ltd. </a:t>
              </a:r>
              <a:r>
                <a:rPr lang="en-US" sz="1200" b="1" baseline="0" dirty="0" err="1">
                  <a:solidFill>
                    <a:srgbClr val="000090"/>
                  </a:solidFill>
                  <a:latin typeface="Century Gothic"/>
                  <a:cs typeface="Century Gothic"/>
                </a:rPr>
                <a:t>Şti</a:t>
              </a:r>
              <a:r>
                <a:rPr lang="en-US" sz="1200" b="1" baseline="0" dirty="0">
                  <a:solidFill>
                    <a:srgbClr val="000090"/>
                  </a:solidFill>
                  <a:latin typeface="Century Gothic"/>
                  <a:cs typeface="Century Gothic"/>
                </a:rPr>
                <a:t>.</a:t>
              </a:r>
              <a:endParaRPr lang="en-US" sz="1200" b="1" dirty="0">
                <a:solidFill>
                  <a:srgbClr val="000090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58761" y="559502"/>
              <a:ext cx="8841744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463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5314" y="452483"/>
            <a:ext cx="8145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3200" cap="small" dirty="0">
                <a:solidFill>
                  <a:srgbClr val="000090"/>
                </a:solidFill>
              </a:rPr>
              <a:t> </a:t>
            </a:r>
            <a:r>
              <a:rPr lang="en-US" sz="3200" b="1" cap="small" dirty="0">
                <a:solidFill>
                  <a:srgbClr val="D39B15"/>
                </a:solidFill>
              </a:rPr>
              <a:t>BEE v1.0</a:t>
            </a:r>
            <a:r>
              <a:rPr lang="en-US" sz="3200" cap="small" dirty="0">
                <a:solidFill>
                  <a:srgbClr val="D39B15"/>
                </a:solidFill>
              </a:rPr>
              <a:t> </a:t>
            </a: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1914080" y="1661340"/>
            <a:ext cx="4999526" cy="5029200"/>
            <a:chOff x="755576" y="2708920"/>
            <a:chExt cx="3024336" cy="3042286"/>
          </a:xfrm>
        </p:grpSpPr>
        <p:sp>
          <p:nvSpPr>
            <p:cNvPr id="9" name="Hexagon 8"/>
            <p:cNvSpPr/>
            <p:nvPr/>
          </p:nvSpPr>
          <p:spPr>
            <a:xfrm>
              <a:off x="1691680" y="3717032"/>
              <a:ext cx="1152128" cy="1008112"/>
            </a:xfrm>
            <a:prstGeom prst="hexagon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BEE Main</a:t>
              </a:r>
            </a:p>
          </p:txBody>
        </p:sp>
        <p:sp>
          <p:nvSpPr>
            <p:cNvPr id="10" name="Hexagon 9"/>
            <p:cNvSpPr/>
            <p:nvPr/>
          </p:nvSpPr>
          <p:spPr>
            <a:xfrm>
              <a:off x="2627784" y="3212976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/>
                <a:t>Akış</a:t>
              </a:r>
              <a:r>
                <a:rPr lang="en-US" sz="2000" dirty="0"/>
                <a:t> </a:t>
              </a:r>
              <a:r>
                <a:rPr lang="en-US" sz="2000" dirty="0" err="1"/>
                <a:t>Modülü</a:t>
              </a:r>
              <a:endParaRPr lang="en-US" sz="2000" dirty="0"/>
            </a:p>
          </p:txBody>
        </p:sp>
        <p:sp>
          <p:nvSpPr>
            <p:cNvPr id="11" name="Hexagon 10"/>
            <p:cNvSpPr/>
            <p:nvPr/>
          </p:nvSpPr>
          <p:spPr>
            <a:xfrm>
              <a:off x="755576" y="3212976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/>
                <a:t>Elastisite</a:t>
              </a:r>
              <a:r>
                <a:rPr lang="en-US" sz="2000" dirty="0"/>
                <a:t> </a:t>
              </a:r>
              <a:r>
                <a:rPr lang="en-US" sz="2000" dirty="0" err="1"/>
                <a:t>Modülü</a:t>
              </a:r>
              <a:endParaRPr lang="en-US" sz="2000" dirty="0"/>
            </a:p>
          </p:txBody>
        </p:sp>
        <p:sp>
          <p:nvSpPr>
            <p:cNvPr id="12" name="Hexagon 11"/>
            <p:cNvSpPr/>
            <p:nvPr/>
          </p:nvSpPr>
          <p:spPr>
            <a:xfrm>
              <a:off x="1691680" y="4743094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Laplace </a:t>
              </a:r>
              <a:r>
                <a:rPr lang="en-US" sz="2000" dirty="0" err="1"/>
                <a:t>Modülü</a:t>
              </a:r>
              <a:endParaRPr lang="en-US" sz="2000" dirty="0"/>
            </a:p>
          </p:txBody>
        </p:sp>
        <p:sp>
          <p:nvSpPr>
            <p:cNvPr id="13" name="Hexagon 12"/>
            <p:cNvSpPr/>
            <p:nvPr/>
          </p:nvSpPr>
          <p:spPr>
            <a:xfrm>
              <a:off x="755576" y="4239896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/>
                <a:t>Etkileşimli</a:t>
              </a:r>
              <a:r>
                <a:rPr lang="en-US" sz="2000" dirty="0"/>
                <a:t> </a:t>
              </a:r>
              <a:r>
                <a:rPr lang="en-US" sz="2000" dirty="0" err="1"/>
                <a:t>Elastik</a:t>
              </a:r>
              <a:endParaRPr lang="en-US" sz="2000" dirty="0"/>
            </a:p>
            <a:p>
              <a:pPr algn="ctr"/>
              <a:r>
                <a:rPr lang="en-US" sz="2000" dirty="0"/>
                <a:t>Laplace </a:t>
              </a:r>
              <a:r>
                <a:rPr lang="en-US" sz="2000" dirty="0" err="1"/>
                <a:t>Modülü</a:t>
              </a:r>
              <a:endParaRPr lang="en-US" sz="2000" dirty="0"/>
            </a:p>
          </p:txBody>
        </p:sp>
        <p:sp>
          <p:nvSpPr>
            <p:cNvPr id="14" name="Hexagon 13"/>
            <p:cNvSpPr/>
            <p:nvPr/>
          </p:nvSpPr>
          <p:spPr>
            <a:xfrm>
              <a:off x="2627784" y="4221088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/>
                <a:t>Etkileşimli</a:t>
              </a:r>
              <a:r>
                <a:rPr lang="en-US" sz="2000" dirty="0"/>
                <a:t> </a:t>
              </a:r>
              <a:r>
                <a:rPr lang="en-US" sz="2000" dirty="0" err="1"/>
                <a:t>Akış</a:t>
              </a:r>
              <a:endParaRPr lang="en-US" sz="2000" dirty="0"/>
            </a:p>
            <a:p>
              <a:pPr algn="ctr"/>
              <a:r>
                <a:rPr lang="en-US" sz="2000" dirty="0"/>
                <a:t>Laplace </a:t>
              </a:r>
              <a:r>
                <a:rPr lang="en-US" sz="2000" dirty="0" err="1"/>
                <a:t>Modülü</a:t>
              </a:r>
              <a:endParaRPr lang="en-US" sz="2000" dirty="0"/>
            </a:p>
          </p:txBody>
        </p:sp>
        <p:sp>
          <p:nvSpPr>
            <p:cNvPr id="15" name="Hexagon 14"/>
            <p:cNvSpPr/>
            <p:nvPr/>
          </p:nvSpPr>
          <p:spPr>
            <a:xfrm>
              <a:off x="1694497" y="2708920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/>
                <a:t>Etkileşimli</a:t>
              </a:r>
              <a:r>
                <a:rPr lang="en-US" sz="2000" dirty="0"/>
                <a:t> </a:t>
              </a:r>
              <a:r>
                <a:rPr lang="en-US" sz="2000" dirty="0" err="1"/>
                <a:t>Elastik</a:t>
              </a:r>
              <a:endParaRPr lang="en-US" sz="2000" dirty="0"/>
            </a:p>
            <a:p>
              <a:pPr algn="ctr"/>
              <a:r>
                <a:rPr lang="en-US" sz="2000" dirty="0" err="1"/>
                <a:t>Akış</a:t>
              </a:r>
              <a:r>
                <a:rPr lang="en-US" sz="2000" dirty="0"/>
                <a:t> </a:t>
              </a:r>
              <a:r>
                <a:rPr lang="en-US" sz="2000" dirty="0" err="1"/>
                <a:t>Modülü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5194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0800" y="565779"/>
            <a:ext cx="87531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90"/>
                </a:solidFill>
              </a:rPr>
              <a:t>Sınır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Eleman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Yöntemi</a:t>
            </a:r>
            <a:r>
              <a:rPr lang="en-US" sz="3200" dirty="0">
                <a:solidFill>
                  <a:srgbClr val="000090"/>
                </a:solidFill>
              </a:rPr>
              <a:t>: </a:t>
            </a:r>
            <a:r>
              <a:rPr lang="en-US" sz="3200" dirty="0" err="1">
                <a:solidFill>
                  <a:srgbClr val="000090"/>
                </a:solidFill>
              </a:rPr>
              <a:t>Avantaj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ve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Dezavantajlar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7704" y="2195572"/>
            <a:ext cx="4104456" cy="10081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267744" y="2915652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</a:endParaRPr>
          </a:p>
        </p:txBody>
      </p:sp>
      <p:cxnSp>
        <p:nvCxnSpPr>
          <p:cNvPr id="8" name="Straight Arrow Connector 7"/>
          <p:cNvCxnSpPr>
            <a:stCxn id="9" idx="0"/>
            <a:endCxn id="6" idx="4"/>
          </p:cNvCxnSpPr>
          <p:nvPr/>
        </p:nvCxnSpPr>
        <p:spPr>
          <a:xfrm flipH="1" flipV="1">
            <a:off x="2339752" y="3059668"/>
            <a:ext cx="467690" cy="648072"/>
          </a:xfrm>
          <a:prstGeom prst="straightConnector1">
            <a:avLst/>
          </a:prstGeom>
          <a:ln w="38100">
            <a:solidFill>
              <a:srgbClr val="D39B1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95736" y="3707740"/>
            <a:ext cx="122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000090"/>
                </a:solidFill>
              </a:rPr>
              <a:t>Parçacık</a:t>
            </a:r>
            <a:endParaRPr lang="en-US" sz="2400" dirty="0">
              <a:solidFill>
                <a:srgbClr val="00009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59632" y="2195572"/>
            <a:ext cx="0" cy="1008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259632" y="2195572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259632" y="2347972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259632" y="2483604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259632" y="2627620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259632" y="277163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259632" y="2915652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259632" y="3059668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259632" y="3203684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403648" y="1619508"/>
            <a:ext cx="0" cy="504056"/>
          </a:xfrm>
          <a:prstGeom prst="straightConnector1">
            <a:avLst/>
          </a:prstGeom>
          <a:ln w="38100">
            <a:solidFill>
              <a:srgbClr val="D39B1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9552" y="1150555"/>
            <a:ext cx="2801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000090"/>
                </a:solidFill>
              </a:rPr>
              <a:t>Sınır koşulu: sabit hız</a:t>
            </a:r>
            <a:endParaRPr lang="en-US" sz="2400" dirty="0">
              <a:solidFill>
                <a:srgbClr val="00009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4644009" y="2195572"/>
            <a:ext cx="504055" cy="1368152"/>
          </a:xfrm>
          <a:prstGeom prst="straightConnector1">
            <a:avLst/>
          </a:prstGeom>
          <a:ln w="38100">
            <a:solidFill>
              <a:srgbClr val="D39B1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355977" y="3203684"/>
            <a:ext cx="792087" cy="360040"/>
          </a:xfrm>
          <a:prstGeom prst="straightConnector1">
            <a:avLst/>
          </a:prstGeom>
          <a:ln w="38100">
            <a:solidFill>
              <a:srgbClr val="D39B1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83968" y="3563724"/>
            <a:ext cx="2659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000090"/>
                </a:solidFill>
              </a:rPr>
              <a:t>Sınır koşulu: sıfır hız</a:t>
            </a:r>
            <a:endParaRPr lang="en-US" sz="2400" dirty="0">
              <a:solidFill>
                <a:srgbClr val="00009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084168" y="2483604"/>
            <a:ext cx="216024" cy="216024"/>
          </a:xfrm>
          <a:prstGeom prst="straightConnector1">
            <a:avLst/>
          </a:prstGeom>
          <a:ln w="38100">
            <a:solidFill>
              <a:srgbClr val="D39B1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84168" y="1320696"/>
            <a:ext cx="278709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rgbClr val="000090"/>
                </a:solidFill>
              </a:rPr>
              <a:t>Sınır koşulu:</a:t>
            </a:r>
            <a:br>
              <a:rPr lang="tr-TR" sz="2400" dirty="0">
                <a:solidFill>
                  <a:srgbClr val="000090"/>
                </a:solidFill>
              </a:rPr>
            </a:br>
            <a:r>
              <a:rPr lang="tr-TR" sz="2400" dirty="0">
                <a:solidFill>
                  <a:srgbClr val="000090"/>
                </a:solidFill>
              </a:rPr>
              <a:t>sıfır hidrostatik birim</a:t>
            </a:r>
          </a:p>
          <a:p>
            <a:r>
              <a:rPr lang="tr-TR" sz="2400" dirty="0">
                <a:solidFill>
                  <a:srgbClr val="000090"/>
                </a:solidFill>
              </a:rPr>
              <a:t>kuvvet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5157" y="4624157"/>
            <a:ext cx="8656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90"/>
                </a:solidFill>
              </a:rPr>
              <a:t>Sürekli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olarak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tekrar-ağ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örülmesi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gereken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problemlerde</a:t>
            </a:r>
            <a:r>
              <a:rPr lang="en-US" sz="2400" dirty="0">
                <a:solidFill>
                  <a:srgbClr val="000090"/>
                </a:solidFill>
              </a:rPr>
              <a:t>, </a:t>
            </a:r>
            <a:r>
              <a:rPr lang="en-US" sz="2400" dirty="0" err="1">
                <a:solidFill>
                  <a:srgbClr val="000090"/>
                </a:solidFill>
              </a:rPr>
              <a:t>sınır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eleman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yöntemi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çok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daha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avantajlı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bir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modelleme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olanağı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sunar</a:t>
            </a:r>
            <a:r>
              <a:rPr lang="en-US" sz="2400" dirty="0">
                <a:solidFill>
                  <a:srgbClr val="00009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034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0800" y="565779"/>
            <a:ext cx="87531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90"/>
                </a:solidFill>
              </a:rPr>
              <a:t>Sınır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Eleman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Yöntemi</a:t>
            </a:r>
            <a:r>
              <a:rPr lang="en-US" sz="3200" dirty="0">
                <a:solidFill>
                  <a:srgbClr val="000090"/>
                </a:solidFill>
              </a:rPr>
              <a:t>: </a:t>
            </a:r>
            <a:r>
              <a:rPr lang="en-US" sz="3200" dirty="0" err="1">
                <a:solidFill>
                  <a:srgbClr val="000090"/>
                </a:solidFill>
              </a:rPr>
              <a:t>Avantaj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ve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Dezavantajlar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9772" y="1417638"/>
            <a:ext cx="4104456" cy="10081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879812" y="2137718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9" y="2668813"/>
            <a:ext cx="8981049" cy="191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61507" y="4568034"/>
            <a:ext cx="87939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39B15"/>
                </a:solidFill>
              </a:rPr>
              <a:t>SONLU ELEMAN YÖNTEMİ’NDE:</a:t>
            </a:r>
            <a:endParaRPr lang="en-US" b="1" dirty="0">
              <a:solidFill>
                <a:srgbClr val="000090"/>
              </a:solidFill>
            </a:endParaRPr>
          </a:p>
          <a:p>
            <a:pPr marL="406400" indent="-236538">
              <a:buFont typeface="Arial"/>
              <a:buChar char="•"/>
            </a:pPr>
            <a:r>
              <a:rPr lang="en-US" sz="2400" dirty="0" err="1">
                <a:solidFill>
                  <a:srgbClr val="000090"/>
                </a:solidFill>
              </a:rPr>
              <a:t>Parçacık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hareket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ettikçe</a:t>
            </a:r>
            <a:r>
              <a:rPr lang="en-US" sz="2400" dirty="0">
                <a:solidFill>
                  <a:srgbClr val="000090"/>
                </a:solidFill>
              </a:rPr>
              <a:t>, </a:t>
            </a:r>
            <a:r>
              <a:rPr lang="en-US" sz="2400" dirty="0" err="1">
                <a:solidFill>
                  <a:srgbClr val="000090"/>
                </a:solidFill>
              </a:rPr>
              <a:t>ağ</a:t>
            </a:r>
            <a:r>
              <a:rPr lang="en-US" sz="2400" dirty="0">
                <a:solidFill>
                  <a:srgbClr val="000090"/>
                </a:solidFill>
              </a:rPr>
              <a:t> da </a:t>
            </a:r>
            <a:r>
              <a:rPr lang="en-US" sz="2400" dirty="0" err="1">
                <a:solidFill>
                  <a:srgbClr val="000090"/>
                </a:solidFill>
              </a:rPr>
              <a:t>onunla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birlikte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değişmek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durumundadır</a:t>
            </a:r>
            <a:r>
              <a:rPr lang="en-US" sz="2400" dirty="0">
                <a:solidFill>
                  <a:srgbClr val="000090"/>
                </a:solidFill>
              </a:rPr>
              <a:t>.</a:t>
            </a:r>
          </a:p>
          <a:p>
            <a:pPr marL="406400" indent="-236538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Bu </a:t>
            </a:r>
            <a:r>
              <a:rPr lang="en-US" sz="2400" dirty="0" err="1">
                <a:solidFill>
                  <a:srgbClr val="000090"/>
                </a:solidFill>
              </a:rPr>
              <a:t>sebeple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sıkça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tekrar-ayrıklaştırma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gerekir</a:t>
            </a:r>
            <a:r>
              <a:rPr lang="en-US" sz="2400" dirty="0">
                <a:solidFill>
                  <a:srgbClr val="00009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38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0800" y="565779"/>
            <a:ext cx="87531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90"/>
                </a:solidFill>
              </a:rPr>
              <a:t>Sınır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Eleman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Yöntemi</a:t>
            </a:r>
            <a:r>
              <a:rPr lang="en-US" sz="3200" dirty="0">
                <a:solidFill>
                  <a:srgbClr val="000090"/>
                </a:solidFill>
              </a:rPr>
              <a:t>: </a:t>
            </a:r>
            <a:r>
              <a:rPr lang="en-US" sz="3200" dirty="0" err="1">
                <a:solidFill>
                  <a:srgbClr val="000090"/>
                </a:solidFill>
              </a:rPr>
              <a:t>Avantaj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ve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Dezavantajlar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9772" y="1168852"/>
            <a:ext cx="4104456" cy="10081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79812" y="1888932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9" y="2420027"/>
            <a:ext cx="8981049" cy="191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" y="2414245"/>
            <a:ext cx="8988125" cy="1922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1" y="2380884"/>
            <a:ext cx="9092413" cy="195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61507" y="4332342"/>
            <a:ext cx="87939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b="1" dirty="0">
                <a:solidFill>
                  <a:srgbClr val="D39B15"/>
                </a:solidFill>
              </a:rPr>
              <a:t>SONLU ELEMAN YÖNTEMİ’NDE:</a:t>
            </a:r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err="1">
                <a:solidFill>
                  <a:srgbClr val="000090"/>
                </a:solidFill>
              </a:rPr>
              <a:t>Bazı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durumlarda</a:t>
            </a:r>
            <a:r>
              <a:rPr lang="en-US" sz="2400" dirty="0">
                <a:solidFill>
                  <a:srgbClr val="000090"/>
                </a:solidFill>
              </a:rPr>
              <a:t>, </a:t>
            </a:r>
            <a:r>
              <a:rPr lang="en-US" sz="2400" dirty="0" err="1">
                <a:solidFill>
                  <a:srgbClr val="000090"/>
                </a:solidFill>
              </a:rPr>
              <a:t>tekrar-ayrıklaştırma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için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harcanan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süre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problemin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çözümü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için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harcanan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zamandan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daha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fazla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olur</a:t>
            </a:r>
            <a:r>
              <a:rPr lang="en-US" sz="2400" dirty="0">
                <a:solidFill>
                  <a:srgbClr val="00009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971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0800" y="565779"/>
            <a:ext cx="87531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90"/>
                </a:solidFill>
              </a:rPr>
              <a:t>Sınır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Eleman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Yöntemi</a:t>
            </a:r>
            <a:r>
              <a:rPr lang="en-US" sz="3200" dirty="0">
                <a:solidFill>
                  <a:srgbClr val="000090"/>
                </a:solidFill>
              </a:rPr>
              <a:t>: </a:t>
            </a:r>
            <a:r>
              <a:rPr lang="en-US" sz="3200" dirty="0" err="1">
                <a:solidFill>
                  <a:srgbClr val="000090"/>
                </a:solidFill>
              </a:rPr>
              <a:t>Avantaj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ve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Dezavantajlar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9772" y="1168852"/>
            <a:ext cx="4104456" cy="10081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79812" y="1888932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9" y="2420027"/>
            <a:ext cx="8981049" cy="191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" y="2414245"/>
            <a:ext cx="8988125" cy="1922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1" y="2380884"/>
            <a:ext cx="9092413" cy="195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61507" y="4332342"/>
            <a:ext cx="87939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b="1" dirty="0">
                <a:solidFill>
                  <a:srgbClr val="D39B15"/>
                </a:solidFill>
              </a:rPr>
              <a:t>SONLU ELEMAN YÖNTEMİ’NDE:</a:t>
            </a:r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 err="1">
                <a:solidFill>
                  <a:srgbClr val="000090"/>
                </a:solidFill>
              </a:rPr>
              <a:t>Ayrıca</a:t>
            </a:r>
            <a:r>
              <a:rPr lang="en-US" sz="2400" dirty="0">
                <a:solidFill>
                  <a:srgbClr val="000090"/>
                </a:solidFill>
              </a:rPr>
              <a:t> her </a:t>
            </a:r>
            <a:r>
              <a:rPr lang="en-US" sz="2400" dirty="0" err="1">
                <a:solidFill>
                  <a:srgbClr val="000090"/>
                </a:solidFill>
              </a:rPr>
              <a:t>tekrar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ağ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örme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işlemi</a:t>
            </a:r>
            <a:r>
              <a:rPr lang="en-US" sz="2400" dirty="0">
                <a:solidFill>
                  <a:srgbClr val="000090"/>
                </a:solidFill>
              </a:rPr>
              <a:t>, </a:t>
            </a:r>
            <a:r>
              <a:rPr lang="en-US" sz="2400" dirty="0" err="1">
                <a:solidFill>
                  <a:srgbClr val="000090"/>
                </a:solidFill>
              </a:rPr>
              <a:t>interpolasyon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hatalarına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yol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açar</a:t>
            </a:r>
            <a:r>
              <a:rPr lang="en-US" sz="2400" dirty="0">
                <a:solidFill>
                  <a:srgbClr val="000090"/>
                </a:solidFill>
              </a:rPr>
              <a:t>. Bu da </a:t>
            </a:r>
            <a:r>
              <a:rPr lang="en-US" sz="2400" dirty="0" err="1">
                <a:solidFill>
                  <a:srgbClr val="000090"/>
                </a:solidFill>
              </a:rPr>
              <a:t>çözümün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doğruluğunu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hatta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problemin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çözülebilirliğini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etkiler</a:t>
            </a:r>
            <a:r>
              <a:rPr lang="en-US" sz="2400" dirty="0">
                <a:solidFill>
                  <a:srgbClr val="00009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36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0800" y="565779"/>
            <a:ext cx="87531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90"/>
                </a:solidFill>
              </a:rPr>
              <a:t>Sınır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Eleman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Yöntemi</a:t>
            </a:r>
            <a:r>
              <a:rPr lang="en-US" sz="3200" dirty="0">
                <a:solidFill>
                  <a:srgbClr val="000090"/>
                </a:solidFill>
              </a:rPr>
              <a:t>: </a:t>
            </a:r>
            <a:r>
              <a:rPr lang="en-US" sz="3200" dirty="0" err="1">
                <a:solidFill>
                  <a:srgbClr val="000090"/>
                </a:solidFill>
              </a:rPr>
              <a:t>Avantaj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ve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Dezavantajlar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9772" y="1417638"/>
            <a:ext cx="4104456" cy="10081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879812" y="2137718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4678926"/>
            <a:ext cx="878497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39B15"/>
                </a:solidFill>
              </a:rPr>
              <a:t>SINIR ELEMAN YÖNTEMİ’NDE:</a:t>
            </a:r>
            <a:endParaRPr lang="en-US" sz="2400" b="1" dirty="0">
              <a:solidFill>
                <a:srgbClr val="000090"/>
              </a:solidFill>
            </a:endParaRPr>
          </a:p>
          <a:p>
            <a:r>
              <a:rPr lang="en-US" sz="2400" dirty="0" err="1">
                <a:solidFill>
                  <a:srgbClr val="000090"/>
                </a:solidFill>
              </a:rPr>
              <a:t>Ancak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sınır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eleman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yönteminde</a:t>
            </a:r>
            <a:r>
              <a:rPr lang="en-US" sz="2400" dirty="0">
                <a:solidFill>
                  <a:srgbClr val="000090"/>
                </a:solidFill>
              </a:rPr>
              <a:t>, </a:t>
            </a:r>
            <a:r>
              <a:rPr lang="en-US" sz="2400" dirty="0" err="1">
                <a:solidFill>
                  <a:srgbClr val="000090"/>
                </a:solidFill>
              </a:rPr>
              <a:t>sadece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parçacık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sınırlarını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hareket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ettirmek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yeterlidir</a:t>
            </a:r>
            <a:r>
              <a:rPr lang="en-US" sz="2400" dirty="0">
                <a:solidFill>
                  <a:srgbClr val="000090"/>
                </a:solidFill>
              </a:rPr>
              <a:t>. </a:t>
            </a:r>
            <a:r>
              <a:rPr lang="en-US" sz="2400" dirty="0" err="1">
                <a:solidFill>
                  <a:srgbClr val="000090"/>
                </a:solidFill>
              </a:rPr>
              <a:t>İç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bölgede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ağ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tanımlı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değildir</a:t>
            </a:r>
            <a:r>
              <a:rPr lang="en-US" sz="2400" dirty="0">
                <a:solidFill>
                  <a:srgbClr val="000090"/>
                </a:solidFill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5961"/>
            <a:ext cx="9144000" cy="216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6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0800" y="565779"/>
            <a:ext cx="87531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90"/>
                </a:solidFill>
              </a:rPr>
              <a:t>Sınır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Eleman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Yöntemi</a:t>
            </a:r>
            <a:r>
              <a:rPr lang="en-US" sz="3200" dirty="0">
                <a:solidFill>
                  <a:srgbClr val="000090"/>
                </a:solidFill>
              </a:rPr>
              <a:t>: </a:t>
            </a:r>
            <a:r>
              <a:rPr lang="en-US" sz="3200" dirty="0" err="1">
                <a:solidFill>
                  <a:srgbClr val="000090"/>
                </a:solidFill>
              </a:rPr>
              <a:t>Avantaj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ve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Dezavantajlar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9772" y="1417638"/>
            <a:ext cx="4104456" cy="10081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879812" y="2137718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4678926"/>
            <a:ext cx="8889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39B15"/>
                </a:solidFill>
              </a:rPr>
              <a:t>SINIR ELEMAN YÖNTEMİ’NDE:</a:t>
            </a:r>
            <a:endParaRPr lang="en-US" sz="2400" b="1" dirty="0">
              <a:solidFill>
                <a:srgbClr val="000090"/>
              </a:solidFill>
            </a:endParaRPr>
          </a:p>
          <a:p>
            <a:r>
              <a:rPr lang="en-US" sz="2400" dirty="0" err="1">
                <a:solidFill>
                  <a:srgbClr val="000090"/>
                </a:solidFill>
              </a:rPr>
              <a:t>İç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bölgede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süreklilik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koşulları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doğal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olarak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sağlandığı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için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parçacık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sınırları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hareket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ettirildiğinde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interpolasyon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hatası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söz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konusu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değildir</a:t>
            </a:r>
            <a:r>
              <a:rPr lang="en-US" sz="2400" dirty="0">
                <a:solidFill>
                  <a:srgbClr val="000090"/>
                </a:solidFill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5802"/>
            <a:ext cx="9144000" cy="216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6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0800" y="443669"/>
            <a:ext cx="87531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90"/>
                </a:solidFill>
              </a:rPr>
              <a:t>Sınır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Eleman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Yöntemi</a:t>
            </a:r>
            <a:r>
              <a:rPr lang="en-US" sz="3200" dirty="0">
                <a:solidFill>
                  <a:srgbClr val="000090"/>
                </a:solidFill>
              </a:rPr>
              <a:t>: </a:t>
            </a:r>
            <a:r>
              <a:rPr lang="en-US" sz="3200" dirty="0" err="1">
                <a:solidFill>
                  <a:srgbClr val="000090"/>
                </a:solidFill>
              </a:rPr>
              <a:t>Avantaj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ve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Dezavantajlar</a:t>
            </a:r>
            <a:endParaRPr lang="en-US" sz="3200" dirty="0">
              <a:solidFill>
                <a:srgbClr val="00009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867445"/>
            <a:ext cx="9195795" cy="5244238"/>
            <a:chOff x="26384" y="1556810"/>
            <a:chExt cx="9195795" cy="5244238"/>
          </a:xfrm>
        </p:grpSpPr>
        <p:sp>
          <p:nvSpPr>
            <p:cNvPr id="75" name="TextBox 74"/>
            <p:cNvSpPr txBox="1"/>
            <p:nvPr/>
          </p:nvSpPr>
          <p:spPr>
            <a:xfrm>
              <a:off x="7229326" y="6055448"/>
              <a:ext cx="1992853" cy="400110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000090"/>
                  </a:solidFill>
                </a:rPr>
                <a:t>Yansıyan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dalgalar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160533" y="5785385"/>
              <a:ext cx="2024826" cy="1015663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rgbClr val="000090"/>
                  </a:solidFill>
                </a:rPr>
                <a:t>Dalga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yayılma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koşulları</a:t>
              </a:r>
              <a:r>
                <a:rPr lang="en-US" sz="2000" dirty="0">
                  <a:solidFill>
                    <a:srgbClr val="000090"/>
                  </a:solidFill>
                </a:rPr>
                <a:t> tam </a:t>
              </a:r>
              <a:r>
                <a:rPr lang="en-US" sz="2000" dirty="0" err="1">
                  <a:solidFill>
                    <a:srgbClr val="000090"/>
                  </a:solidFill>
                </a:rPr>
                <a:t>olarak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sağlanır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384" y="5727218"/>
              <a:ext cx="2029415" cy="1015663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rgbClr val="000090"/>
                  </a:solidFill>
                </a:rPr>
                <a:t>Sonlandırma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yüzeyine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ihtiyaç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yoktur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546790" y="2389530"/>
              <a:ext cx="648072" cy="0"/>
            </a:xfrm>
            <a:prstGeom prst="line">
              <a:avLst/>
            </a:prstGeom>
            <a:ln w="38100">
              <a:solidFill>
                <a:srgbClr val="00009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194862" y="2389530"/>
              <a:ext cx="1728192" cy="0"/>
            </a:xfrm>
            <a:prstGeom prst="line">
              <a:avLst/>
            </a:prstGeom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923054" y="2389530"/>
              <a:ext cx="792088" cy="0"/>
            </a:xfrm>
            <a:prstGeom prst="line">
              <a:avLst/>
            </a:prstGeom>
            <a:ln w="38100">
              <a:solidFill>
                <a:srgbClr val="00009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3770926" y="2101498"/>
              <a:ext cx="720080" cy="288032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000090"/>
                </a:solidFill>
              </a:endParaRPr>
            </a:p>
          </p:txBody>
        </p:sp>
        <p:cxnSp>
          <p:nvCxnSpPr>
            <p:cNvPr id="14" name="Straight Arrow Connector 13"/>
            <p:cNvCxnSpPr>
              <a:endCxn id="13" idx="0"/>
            </p:cNvCxnSpPr>
            <p:nvPr/>
          </p:nvCxnSpPr>
          <p:spPr>
            <a:xfrm>
              <a:off x="4130966" y="1597442"/>
              <a:ext cx="0" cy="504056"/>
            </a:xfrm>
            <a:prstGeom prst="straightConnector1">
              <a:avLst/>
            </a:prstGeom>
            <a:ln w="38100">
              <a:solidFill>
                <a:srgbClr val="D39B15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109887" y="1556810"/>
              <a:ext cx="558616" cy="40011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90"/>
                  </a:solidFill>
                </a:rPr>
                <a:t>P(t)</a:t>
              </a:r>
            </a:p>
          </p:txBody>
        </p:sp>
        <p:cxnSp>
          <p:nvCxnSpPr>
            <p:cNvPr id="16" name="Straight Connector 15"/>
            <p:cNvCxnSpPr>
              <a:stCxn id="15" idx="3"/>
            </p:cNvCxnSpPr>
            <p:nvPr/>
          </p:nvCxnSpPr>
          <p:spPr>
            <a:xfrm>
              <a:off x="4668503" y="1756865"/>
              <a:ext cx="758607" cy="169277"/>
            </a:xfrm>
            <a:prstGeom prst="line">
              <a:avLst/>
            </a:prstGeom>
            <a:ln w="38100">
              <a:solidFill>
                <a:srgbClr val="D39B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415278" y="1702194"/>
              <a:ext cx="1467068" cy="400110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000090"/>
                  </a:solidFill>
                </a:rPr>
                <a:t>Dinamik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yük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  <p:cxnSp>
          <p:nvCxnSpPr>
            <p:cNvPr id="18" name="Straight Connector 17"/>
            <p:cNvCxnSpPr>
              <a:stCxn id="13" idx="1"/>
            </p:cNvCxnSpPr>
            <p:nvPr/>
          </p:nvCxnSpPr>
          <p:spPr>
            <a:xfrm flipH="1" flipV="1">
              <a:off x="2978838" y="1966774"/>
              <a:ext cx="792088" cy="278740"/>
            </a:xfrm>
            <a:prstGeom prst="line">
              <a:avLst/>
            </a:prstGeom>
            <a:ln w="38100">
              <a:solidFill>
                <a:srgbClr val="D39B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365931" y="1739663"/>
              <a:ext cx="626118" cy="400110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000090"/>
                  </a:solidFill>
                </a:rPr>
                <a:t>Yapı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532141" y="2369133"/>
              <a:ext cx="3327017" cy="1262743"/>
            </a:xfrm>
            <a:custGeom>
              <a:avLst/>
              <a:gdLst>
                <a:gd name="connsiteX0" fmla="*/ 0 w 3338286"/>
                <a:gd name="connsiteY0" fmla="*/ 0 h 1262743"/>
                <a:gd name="connsiteX1" fmla="*/ 14514 w 3338286"/>
                <a:gd name="connsiteY1" fmla="*/ 275772 h 1262743"/>
                <a:gd name="connsiteX2" fmla="*/ 101600 w 3338286"/>
                <a:gd name="connsiteY2" fmla="*/ 449943 h 1262743"/>
                <a:gd name="connsiteX3" fmla="*/ 145143 w 3338286"/>
                <a:gd name="connsiteY3" fmla="*/ 493486 h 1262743"/>
                <a:gd name="connsiteX4" fmla="*/ 174171 w 3338286"/>
                <a:gd name="connsiteY4" fmla="*/ 537029 h 1262743"/>
                <a:gd name="connsiteX5" fmla="*/ 261257 w 3338286"/>
                <a:gd name="connsiteY5" fmla="*/ 595086 h 1262743"/>
                <a:gd name="connsiteX6" fmla="*/ 304800 w 3338286"/>
                <a:gd name="connsiteY6" fmla="*/ 624115 h 1262743"/>
                <a:gd name="connsiteX7" fmla="*/ 333828 w 3338286"/>
                <a:gd name="connsiteY7" fmla="*/ 667658 h 1262743"/>
                <a:gd name="connsiteX8" fmla="*/ 377371 w 3338286"/>
                <a:gd name="connsiteY8" fmla="*/ 682172 h 1262743"/>
                <a:gd name="connsiteX9" fmla="*/ 464457 w 3338286"/>
                <a:gd name="connsiteY9" fmla="*/ 740229 h 1262743"/>
                <a:gd name="connsiteX10" fmla="*/ 464457 w 3338286"/>
                <a:gd name="connsiteY10" fmla="*/ 740229 h 1262743"/>
                <a:gd name="connsiteX11" fmla="*/ 638628 w 3338286"/>
                <a:gd name="connsiteY11" fmla="*/ 885372 h 1262743"/>
                <a:gd name="connsiteX12" fmla="*/ 682171 w 3338286"/>
                <a:gd name="connsiteY12" fmla="*/ 914400 h 1262743"/>
                <a:gd name="connsiteX13" fmla="*/ 769257 w 3338286"/>
                <a:gd name="connsiteY13" fmla="*/ 957943 h 1262743"/>
                <a:gd name="connsiteX14" fmla="*/ 856343 w 3338286"/>
                <a:gd name="connsiteY14" fmla="*/ 986972 h 1262743"/>
                <a:gd name="connsiteX15" fmla="*/ 943428 w 3338286"/>
                <a:gd name="connsiteY15" fmla="*/ 1030515 h 1262743"/>
                <a:gd name="connsiteX16" fmla="*/ 986971 w 3338286"/>
                <a:gd name="connsiteY16" fmla="*/ 1059543 h 1262743"/>
                <a:gd name="connsiteX17" fmla="*/ 1030514 w 3338286"/>
                <a:gd name="connsiteY17" fmla="*/ 1074058 h 1262743"/>
                <a:gd name="connsiteX18" fmla="*/ 1088571 w 3338286"/>
                <a:gd name="connsiteY18" fmla="*/ 1103086 h 1262743"/>
                <a:gd name="connsiteX19" fmla="*/ 1132114 w 3338286"/>
                <a:gd name="connsiteY19" fmla="*/ 1132115 h 1262743"/>
                <a:gd name="connsiteX20" fmla="*/ 1190171 w 3338286"/>
                <a:gd name="connsiteY20" fmla="*/ 1146629 h 1262743"/>
                <a:gd name="connsiteX21" fmla="*/ 1233714 w 3338286"/>
                <a:gd name="connsiteY21" fmla="*/ 1161143 h 1262743"/>
                <a:gd name="connsiteX22" fmla="*/ 1277257 w 3338286"/>
                <a:gd name="connsiteY22" fmla="*/ 1204686 h 1262743"/>
                <a:gd name="connsiteX23" fmla="*/ 1393371 w 3338286"/>
                <a:gd name="connsiteY23" fmla="*/ 1248229 h 1262743"/>
                <a:gd name="connsiteX24" fmla="*/ 1436914 w 3338286"/>
                <a:gd name="connsiteY24" fmla="*/ 1262743 h 1262743"/>
                <a:gd name="connsiteX25" fmla="*/ 1567543 w 3338286"/>
                <a:gd name="connsiteY25" fmla="*/ 1233715 h 1262743"/>
                <a:gd name="connsiteX26" fmla="*/ 1611086 w 3338286"/>
                <a:gd name="connsiteY26" fmla="*/ 1204686 h 1262743"/>
                <a:gd name="connsiteX27" fmla="*/ 1712686 w 3338286"/>
                <a:gd name="connsiteY27" fmla="*/ 1175658 h 1262743"/>
                <a:gd name="connsiteX28" fmla="*/ 1814286 w 3338286"/>
                <a:gd name="connsiteY28" fmla="*/ 1146629 h 1262743"/>
                <a:gd name="connsiteX29" fmla="*/ 2104571 w 3338286"/>
                <a:gd name="connsiteY29" fmla="*/ 1117600 h 1262743"/>
                <a:gd name="connsiteX30" fmla="*/ 2264228 w 3338286"/>
                <a:gd name="connsiteY30" fmla="*/ 1103086 h 1262743"/>
                <a:gd name="connsiteX31" fmla="*/ 2438400 w 3338286"/>
                <a:gd name="connsiteY31" fmla="*/ 1059543 h 1262743"/>
                <a:gd name="connsiteX32" fmla="*/ 2525486 w 3338286"/>
                <a:gd name="connsiteY32" fmla="*/ 1030515 h 1262743"/>
                <a:gd name="connsiteX33" fmla="*/ 2641600 w 3338286"/>
                <a:gd name="connsiteY33" fmla="*/ 1001486 h 1262743"/>
                <a:gd name="connsiteX34" fmla="*/ 2743200 w 3338286"/>
                <a:gd name="connsiteY34" fmla="*/ 972458 h 1262743"/>
                <a:gd name="connsiteX35" fmla="*/ 2830286 w 3338286"/>
                <a:gd name="connsiteY35" fmla="*/ 943429 h 1262743"/>
                <a:gd name="connsiteX36" fmla="*/ 2873828 w 3338286"/>
                <a:gd name="connsiteY36" fmla="*/ 914400 h 1262743"/>
                <a:gd name="connsiteX37" fmla="*/ 2917371 w 3338286"/>
                <a:gd name="connsiteY37" fmla="*/ 899886 h 1262743"/>
                <a:gd name="connsiteX38" fmla="*/ 3004457 w 3338286"/>
                <a:gd name="connsiteY38" fmla="*/ 841829 h 1262743"/>
                <a:gd name="connsiteX39" fmla="*/ 3120571 w 3338286"/>
                <a:gd name="connsiteY39" fmla="*/ 754743 h 1262743"/>
                <a:gd name="connsiteX40" fmla="*/ 3207657 w 3338286"/>
                <a:gd name="connsiteY40" fmla="*/ 696686 h 1262743"/>
                <a:gd name="connsiteX41" fmla="*/ 3251200 w 3338286"/>
                <a:gd name="connsiteY41" fmla="*/ 667658 h 1262743"/>
                <a:gd name="connsiteX42" fmla="*/ 3280228 w 3338286"/>
                <a:gd name="connsiteY42" fmla="*/ 624115 h 1262743"/>
                <a:gd name="connsiteX43" fmla="*/ 3309257 w 3338286"/>
                <a:gd name="connsiteY43" fmla="*/ 537029 h 1262743"/>
                <a:gd name="connsiteX44" fmla="*/ 3338286 w 3338286"/>
                <a:gd name="connsiteY44" fmla="*/ 464458 h 1262743"/>
                <a:gd name="connsiteX45" fmla="*/ 3323771 w 3338286"/>
                <a:gd name="connsiteY45" fmla="*/ 232229 h 1262743"/>
                <a:gd name="connsiteX46" fmla="*/ 3251200 w 3338286"/>
                <a:gd name="connsiteY46" fmla="*/ 145143 h 1262743"/>
                <a:gd name="connsiteX47" fmla="*/ 3164114 w 3338286"/>
                <a:gd name="connsiteY47" fmla="*/ 29029 h 126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338286" h="1262743">
                  <a:moveTo>
                    <a:pt x="0" y="0"/>
                  </a:moveTo>
                  <a:cubicBezTo>
                    <a:pt x="4838" y="91924"/>
                    <a:pt x="3547" y="184376"/>
                    <a:pt x="14514" y="275772"/>
                  </a:cubicBezTo>
                  <a:cubicBezTo>
                    <a:pt x="20953" y="329430"/>
                    <a:pt x="64905" y="413248"/>
                    <a:pt x="101600" y="449943"/>
                  </a:cubicBezTo>
                  <a:cubicBezTo>
                    <a:pt x="116114" y="464457"/>
                    <a:pt x="132002" y="477717"/>
                    <a:pt x="145143" y="493486"/>
                  </a:cubicBezTo>
                  <a:cubicBezTo>
                    <a:pt x="156310" y="506887"/>
                    <a:pt x="161043" y="525542"/>
                    <a:pt x="174171" y="537029"/>
                  </a:cubicBezTo>
                  <a:cubicBezTo>
                    <a:pt x="200427" y="560003"/>
                    <a:pt x="232228" y="575734"/>
                    <a:pt x="261257" y="595086"/>
                  </a:cubicBezTo>
                  <a:lnTo>
                    <a:pt x="304800" y="624115"/>
                  </a:lnTo>
                  <a:cubicBezTo>
                    <a:pt x="314476" y="638629"/>
                    <a:pt x="320207" y="656761"/>
                    <a:pt x="333828" y="667658"/>
                  </a:cubicBezTo>
                  <a:cubicBezTo>
                    <a:pt x="345775" y="677215"/>
                    <a:pt x="363997" y="674742"/>
                    <a:pt x="377371" y="682172"/>
                  </a:cubicBezTo>
                  <a:cubicBezTo>
                    <a:pt x="407869" y="699115"/>
                    <a:pt x="435428" y="720877"/>
                    <a:pt x="464457" y="740229"/>
                  </a:cubicBezTo>
                  <a:lnTo>
                    <a:pt x="464457" y="740229"/>
                  </a:lnTo>
                  <a:cubicBezTo>
                    <a:pt x="576210" y="851982"/>
                    <a:pt x="517387" y="804545"/>
                    <a:pt x="638628" y="885372"/>
                  </a:cubicBezTo>
                  <a:cubicBezTo>
                    <a:pt x="653142" y="895048"/>
                    <a:pt x="665622" y="908884"/>
                    <a:pt x="682171" y="914400"/>
                  </a:cubicBezTo>
                  <a:cubicBezTo>
                    <a:pt x="840984" y="967340"/>
                    <a:pt x="600426" y="882908"/>
                    <a:pt x="769257" y="957943"/>
                  </a:cubicBezTo>
                  <a:cubicBezTo>
                    <a:pt x="797219" y="970370"/>
                    <a:pt x="830883" y="969999"/>
                    <a:pt x="856343" y="986972"/>
                  </a:cubicBezTo>
                  <a:cubicBezTo>
                    <a:pt x="981132" y="1070163"/>
                    <a:pt x="823245" y="970423"/>
                    <a:pt x="943428" y="1030515"/>
                  </a:cubicBezTo>
                  <a:cubicBezTo>
                    <a:pt x="959030" y="1038316"/>
                    <a:pt x="971369" y="1051742"/>
                    <a:pt x="986971" y="1059543"/>
                  </a:cubicBezTo>
                  <a:cubicBezTo>
                    <a:pt x="1000655" y="1066385"/>
                    <a:pt x="1016452" y="1068031"/>
                    <a:pt x="1030514" y="1074058"/>
                  </a:cubicBezTo>
                  <a:cubicBezTo>
                    <a:pt x="1050401" y="1082581"/>
                    <a:pt x="1069785" y="1092351"/>
                    <a:pt x="1088571" y="1103086"/>
                  </a:cubicBezTo>
                  <a:cubicBezTo>
                    <a:pt x="1103717" y="1111741"/>
                    <a:pt x="1116080" y="1125243"/>
                    <a:pt x="1132114" y="1132115"/>
                  </a:cubicBezTo>
                  <a:cubicBezTo>
                    <a:pt x="1150449" y="1139973"/>
                    <a:pt x="1170991" y="1141149"/>
                    <a:pt x="1190171" y="1146629"/>
                  </a:cubicBezTo>
                  <a:cubicBezTo>
                    <a:pt x="1204882" y="1150832"/>
                    <a:pt x="1219200" y="1156305"/>
                    <a:pt x="1233714" y="1161143"/>
                  </a:cubicBezTo>
                  <a:cubicBezTo>
                    <a:pt x="1248228" y="1175657"/>
                    <a:pt x="1260554" y="1192755"/>
                    <a:pt x="1277257" y="1204686"/>
                  </a:cubicBezTo>
                  <a:cubicBezTo>
                    <a:pt x="1322352" y="1236897"/>
                    <a:pt x="1342723" y="1233758"/>
                    <a:pt x="1393371" y="1248229"/>
                  </a:cubicBezTo>
                  <a:cubicBezTo>
                    <a:pt x="1408082" y="1252432"/>
                    <a:pt x="1422400" y="1257905"/>
                    <a:pt x="1436914" y="1262743"/>
                  </a:cubicBezTo>
                  <a:cubicBezTo>
                    <a:pt x="1480457" y="1253067"/>
                    <a:pt x="1525227" y="1247820"/>
                    <a:pt x="1567543" y="1233715"/>
                  </a:cubicBezTo>
                  <a:cubicBezTo>
                    <a:pt x="1584092" y="1228199"/>
                    <a:pt x="1595484" y="1212487"/>
                    <a:pt x="1611086" y="1204686"/>
                  </a:cubicBezTo>
                  <a:cubicBezTo>
                    <a:pt x="1634288" y="1193085"/>
                    <a:pt x="1690982" y="1181859"/>
                    <a:pt x="1712686" y="1175658"/>
                  </a:cubicBezTo>
                  <a:cubicBezTo>
                    <a:pt x="1767106" y="1160109"/>
                    <a:pt x="1751878" y="1157976"/>
                    <a:pt x="1814286" y="1146629"/>
                  </a:cubicBezTo>
                  <a:cubicBezTo>
                    <a:pt x="1921296" y="1127173"/>
                    <a:pt x="1986947" y="1127402"/>
                    <a:pt x="2104571" y="1117600"/>
                  </a:cubicBezTo>
                  <a:lnTo>
                    <a:pt x="2264228" y="1103086"/>
                  </a:lnTo>
                  <a:lnTo>
                    <a:pt x="2438400" y="1059543"/>
                  </a:lnTo>
                  <a:cubicBezTo>
                    <a:pt x="2468085" y="1052121"/>
                    <a:pt x="2495801" y="1037936"/>
                    <a:pt x="2525486" y="1030515"/>
                  </a:cubicBezTo>
                  <a:cubicBezTo>
                    <a:pt x="2564191" y="1020839"/>
                    <a:pt x="2603751" y="1014102"/>
                    <a:pt x="2641600" y="1001486"/>
                  </a:cubicBezTo>
                  <a:cubicBezTo>
                    <a:pt x="2787964" y="952699"/>
                    <a:pt x="2560913" y="1027144"/>
                    <a:pt x="2743200" y="972458"/>
                  </a:cubicBezTo>
                  <a:cubicBezTo>
                    <a:pt x="2772508" y="963665"/>
                    <a:pt x="2830286" y="943429"/>
                    <a:pt x="2830286" y="943429"/>
                  </a:cubicBezTo>
                  <a:cubicBezTo>
                    <a:pt x="2844800" y="933753"/>
                    <a:pt x="2858226" y="922201"/>
                    <a:pt x="2873828" y="914400"/>
                  </a:cubicBezTo>
                  <a:cubicBezTo>
                    <a:pt x="2887512" y="907558"/>
                    <a:pt x="2904641" y="908373"/>
                    <a:pt x="2917371" y="899886"/>
                  </a:cubicBezTo>
                  <a:cubicBezTo>
                    <a:pt x="3026094" y="827405"/>
                    <a:pt x="2900922" y="876340"/>
                    <a:pt x="3004457" y="841829"/>
                  </a:cubicBezTo>
                  <a:cubicBezTo>
                    <a:pt x="3074508" y="771778"/>
                    <a:pt x="3021383" y="817863"/>
                    <a:pt x="3120571" y="754743"/>
                  </a:cubicBezTo>
                  <a:cubicBezTo>
                    <a:pt x="3150005" y="736012"/>
                    <a:pt x="3178628" y="716038"/>
                    <a:pt x="3207657" y="696686"/>
                  </a:cubicBezTo>
                  <a:lnTo>
                    <a:pt x="3251200" y="667658"/>
                  </a:lnTo>
                  <a:cubicBezTo>
                    <a:pt x="3260876" y="653144"/>
                    <a:pt x="3273143" y="640055"/>
                    <a:pt x="3280228" y="624115"/>
                  </a:cubicBezTo>
                  <a:cubicBezTo>
                    <a:pt x="3292655" y="596153"/>
                    <a:pt x="3297893" y="565439"/>
                    <a:pt x="3309257" y="537029"/>
                  </a:cubicBezTo>
                  <a:lnTo>
                    <a:pt x="3338286" y="464458"/>
                  </a:lnTo>
                  <a:cubicBezTo>
                    <a:pt x="3333448" y="387048"/>
                    <a:pt x="3335868" y="308841"/>
                    <a:pt x="3323771" y="232229"/>
                  </a:cubicBezTo>
                  <a:cubicBezTo>
                    <a:pt x="3319367" y="204338"/>
                    <a:pt x="3264705" y="162506"/>
                    <a:pt x="3251200" y="145143"/>
                  </a:cubicBezTo>
                  <a:cubicBezTo>
                    <a:pt x="3136316" y="-2564"/>
                    <a:pt x="3237125" y="102040"/>
                    <a:pt x="3164114" y="29029"/>
                  </a:cubicBezTo>
                </a:path>
              </a:pathLst>
            </a:custGeom>
            <a:ln w="38100">
              <a:solidFill>
                <a:srgbClr val="00009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000090"/>
                </a:solidFill>
              </a:endParaRPr>
            </a:p>
          </p:txBody>
        </p:sp>
        <p:cxnSp>
          <p:nvCxnSpPr>
            <p:cNvPr id="21" name="Straight Connector 20"/>
            <p:cNvCxnSpPr>
              <a:stCxn id="20" idx="45"/>
            </p:cNvCxnSpPr>
            <p:nvPr/>
          </p:nvCxnSpPr>
          <p:spPr>
            <a:xfrm>
              <a:off x="5844692" y="2601362"/>
              <a:ext cx="907812" cy="4192"/>
            </a:xfrm>
            <a:prstGeom prst="line">
              <a:avLst/>
            </a:prstGeom>
            <a:ln w="38100">
              <a:solidFill>
                <a:srgbClr val="D39B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761786" y="2389530"/>
              <a:ext cx="1851789" cy="400110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000090"/>
                  </a:solidFill>
                </a:rPr>
                <a:t>Elastik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yarı-uzay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2870826" y="2574196"/>
              <a:ext cx="324036" cy="319390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3194862" y="2574196"/>
              <a:ext cx="180020" cy="607422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3607349" y="2605554"/>
              <a:ext cx="91569" cy="720080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4058958" y="2677562"/>
              <a:ext cx="0" cy="648072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4370535" y="2677562"/>
              <a:ext cx="260649" cy="648072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4631184" y="2605554"/>
              <a:ext cx="397963" cy="576064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4923054" y="2574196"/>
              <a:ext cx="492224" cy="427402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endCxn id="32" idx="1"/>
            </p:cNvCxnSpPr>
            <p:nvPr/>
          </p:nvCxnSpPr>
          <p:spPr>
            <a:xfrm>
              <a:off x="4058958" y="3001598"/>
              <a:ext cx="1872169" cy="245931"/>
            </a:xfrm>
            <a:prstGeom prst="line">
              <a:avLst/>
            </a:prstGeom>
            <a:ln w="38100">
              <a:solidFill>
                <a:srgbClr val="D39B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32" idx="1"/>
            </p:cNvCxnSpPr>
            <p:nvPr/>
          </p:nvCxnSpPr>
          <p:spPr>
            <a:xfrm>
              <a:off x="4830165" y="2893586"/>
              <a:ext cx="1100962" cy="353943"/>
            </a:xfrm>
            <a:prstGeom prst="line">
              <a:avLst/>
            </a:prstGeom>
            <a:ln w="38100">
              <a:solidFill>
                <a:srgbClr val="D39B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931127" y="2893586"/>
              <a:ext cx="3262932" cy="707886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000090"/>
                  </a:solidFill>
                </a:rPr>
                <a:t>Dalgalar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serbest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hareket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eder</a:t>
              </a:r>
              <a:endParaRPr lang="en-US" sz="2000" dirty="0">
                <a:solidFill>
                  <a:srgbClr val="000090"/>
                </a:solidFill>
              </a:endParaRPr>
            </a:p>
            <a:p>
              <a:r>
                <a:rPr lang="en-US" sz="2000" dirty="0">
                  <a:solidFill>
                    <a:srgbClr val="000090"/>
                  </a:solidFill>
                </a:rPr>
                <a:t>- </a:t>
              </a:r>
              <a:r>
                <a:rPr lang="en-US" sz="2000" dirty="0" err="1">
                  <a:solidFill>
                    <a:srgbClr val="000090"/>
                  </a:solidFill>
                </a:rPr>
                <a:t>Bir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yansıma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yoktur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07163" y="3533286"/>
              <a:ext cx="776324" cy="461665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D39B15"/>
                  </a:solidFill>
                </a:rPr>
                <a:t>BEM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96633" y="3514618"/>
              <a:ext cx="745066" cy="461665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D39B15"/>
                  </a:solidFill>
                </a:rPr>
                <a:t>FEM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298615" y="4653136"/>
              <a:ext cx="648072" cy="0"/>
            </a:xfrm>
            <a:prstGeom prst="line">
              <a:avLst/>
            </a:prstGeom>
            <a:ln w="38100">
              <a:solidFill>
                <a:srgbClr val="00009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46687" y="4653136"/>
              <a:ext cx="1728192" cy="0"/>
            </a:xfrm>
            <a:prstGeom prst="line">
              <a:avLst/>
            </a:prstGeom>
            <a:ln w="38100">
              <a:solidFill>
                <a:srgbClr val="00009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674879" y="4653136"/>
              <a:ext cx="792088" cy="0"/>
            </a:xfrm>
            <a:prstGeom prst="line">
              <a:avLst/>
            </a:prstGeom>
            <a:ln w="38100">
              <a:solidFill>
                <a:srgbClr val="00009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ounded Rectangle 40"/>
            <p:cNvSpPr/>
            <p:nvPr/>
          </p:nvSpPr>
          <p:spPr>
            <a:xfrm flipV="1">
              <a:off x="1450743" y="4651121"/>
              <a:ext cx="720080" cy="45719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0000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000090"/>
                </a:solidFill>
              </a:endParaRPr>
            </a:p>
          </p:txBody>
        </p:sp>
        <p:cxnSp>
          <p:nvCxnSpPr>
            <p:cNvPr id="42" name="Straight Connector 41"/>
            <p:cNvCxnSpPr>
              <a:stCxn id="41" idx="2"/>
            </p:cNvCxnSpPr>
            <p:nvPr/>
          </p:nvCxnSpPr>
          <p:spPr>
            <a:xfrm flipH="1" flipV="1">
              <a:off x="1187624" y="4117722"/>
              <a:ext cx="623159" cy="533399"/>
            </a:xfrm>
            <a:prstGeom prst="line">
              <a:avLst/>
            </a:prstGeom>
            <a:ln w="38100">
              <a:solidFill>
                <a:srgbClr val="D39B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204644" y="3392827"/>
              <a:ext cx="2143586" cy="70788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000090"/>
                  </a:solidFill>
                </a:rPr>
                <a:t>Sadece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yük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bölgesi</a:t>
              </a:r>
              <a:br>
                <a:rPr lang="en-US" sz="2000" dirty="0">
                  <a:solidFill>
                    <a:srgbClr val="000090"/>
                  </a:solidFill>
                </a:rPr>
              </a:br>
              <a:r>
                <a:rPr lang="en-US" sz="2000" dirty="0" err="1">
                  <a:solidFill>
                    <a:srgbClr val="000090"/>
                  </a:solidFill>
                </a:rPr>
                <a:t>ayrıklaştırılır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280332" y="4673980"/>
              <a:ext cx="3327017" cy="1262743"/>
            </a:xfrm>
            <a:custGeom>
              <a:avLst/>
              <a:gdLst>
                <a:gd name="connsiteX0" fmla="*/ 0 w 3338286"/>
                <a:gd name="connsiteY0" fmla="*/ 0 h 1262743"/>
                <a:gd name="connsiteX1" fmla="*/ 14514 w 3338286"/>
                <a:gd name="connsiteY1" fmla="*/ 275772 h 1262743"/>
                <a:gd name="connsiteX2" fmla="*/ 101600 w 3338286"/>
                <a:gd name="connsiteY2" fmla="*/ 449943 h 1262743"/>
                <a:gd name="connsiteX3" fmla="*/ 145143 w 3338286"/>
                <a:gd name="connsiteY3" fmla="*/ 493486 h 1262743"/>
                <a:gd name="connsiteX4" fmla="*/ 174171 w 3338286"/>
                <a:gd name="connsiteY4" fmla="*/ 537029 h 1262743"/>
                <a:gd name="connsiteX5" fmla="*/ 261257 w 3338286"/>
                <a:gd name="connsiteY5" fmla="*/ 595086 h 1262743"/>
                <a:gd name="connsiteX6" fmla="*/ 304800 w 3338286"/>
                <a:gd name="connsiteY6" fmla="*/ 624115 h 1262743"/>
                <a:gd name="connsiteX7" fmla="*/ 333828 w 3338286"/>
                <a:gd name="connsiteY7" fmla="*/ 667658 h 1262743"/>
                <a:gd name="connsiteX8" fmla="*/ 377371 w 3338286"/>
                <a:gd name="connsiteY8" fmla="*/ 682172 h 1262743"/>
                <a:gd name="connsiteX9" fmla="*/ 464457 w 3338286"/>
                <a:gd name="connsiteY9" fmla="*/ 740229 h 1262743"/>
                <a:gd name="connsiteX10" fmla="*/ 464457 w 3338286"/>
                <a:gd name="connsiteY10" fmla="*/ 740229 h 1262743"/>
                <a:gd name="connsiteX11" fmla="*/ 638628 w 3338286"/>
                <a:gd name="connsiteY11" fmla="*/ 885372 h 1262743"/>
                <a:gd name="connsiteX12" fmla="*/ 682171 w 3338286"/>
                <a:gd name="connsiteY12" fmla="*/ 914400 h 1262743"/>
                <a:gd name="connsiteX13" fmla="*/ 769257 w 3338286"/>
                <a:gd name="connsiteY13" fmla="*/ 957943 h 1262743"/>
                <a:gd name="connsiteX14" fmla="*/ 856343 w 3338286"/>
                <a:gd name="connsiteY14" fmla="*/ 986972 h 1262743"/>
                <a:gd name="connsiteX15" fmla="*/ 943428 w 3338286"/>
                <a:gd name="connsiteY15" fmla="*/ 1030515 h 1262743"/>
                <a:gd name="connsiteX16" fmla="*/ 986971 w 3338286"/>
                <a:gd name="connsiteY16" fmla="*/ 1059543 h 1262743"/>
                <a:gd name="connsiteX17" fmla="*/ 1030514 w 3338286"/>
                <a:gd name="connsiteY17" fmla="*/ 1074058 h 1262743"/>
                <a:gd name="connsiteX18" fmla="*/ 1088571 w 3338286"/>
                <a:gd name="connsiteY18" fmla="*/ 1103086 h 1262743"/>
                <a:gd name="connsiteX19" fmla="*/ 1132114 w 3338286"/>
                <a:gd name="connsiteY19" fmla="*/ 1132115 h 1262743"/>
                <a:gd name="connsiteX20" fmla="*/ 1190171 w 3338286"/>
                <a:gd name="connsiteY20" fmla="*/ 1146629 h 1262743"/>
                <a:gd name="connsiteX21" fmla="*/ 1233714 w 3338286"/>
                <a:gd name="connsiteY21" fmla="*/ 1161143 h 1262743"/>
                <a:gd name="connsiteX22" fmla="*/ 1277257 w 3338286"/>
                <a:gd name="connsiteY22" fmla="*/ 1204686 h 1262743"/>
                <a:gd name="connsiteX23" fmla="*/ 1393371 w 3338286"/>
                <a:gd name="connsiteY23" fmla="*/ 1248229 h 1262743"/>
                <a:gd name="connsiteX24" fmla="*/ 1436914 w 3338286"/>
                <a:gd name="connsiteY24" fmla="*/ 1262743 h 1262743"/>
                <a:gd name="connsiteX25" fmla="*/ 1567543 w 3338286"/>
                <a:gd name="connsiteY25" fmla="*/ 1233715 h 1262743"/>
                <a:gd name="connsiteX26" fmla="*/ 1611086 w 3338286"/>
                <a:gd name="connsiteY26" fmla="*/ 1204686 h 1262743"/>
                <a:gd name="connsiteX27" fmla="*/ 1712686 w 3338286"/>
                <a:gd name="connsiteY27" fmla="*/ 1175658 h 1262743"/>
                <a:gd name="connsiteX28" fmla="*/ 1814286 w 3338286"/>
                <a:gd name="connsiteY28" fmla="*/ 1146629 h 1262743"/>
                <a:gd name="connsiteX29" fmla="*/ 2104571 w 3338286"/>
                <a:gd name="connsiteY29" fmla="*/ 1117600 h 1262743"/>
                <a:gd name="connsiteX30" fmla="*/ 2264228 w 3338286"/>
                <a:gd name="connsiteY30" fmla="*/ 1103086 h 1262743"/>
                <a:gd name="connsiteX31" fmla="*/ 2438400 w 3338286"/>
                <a:gd name="connsiteY31" fmla="*/ 1059543 h 1262743"/>
                <a:gd name="connsiteX32" fmla="*/ 2525486 w 3338286"/>
                <a:gd name="connsiteY32" fmla="*/ 1030515 h 1262743"/>
                <a:gd name="connsiteX33" fmla="*/ 2641600 w 3338286"/>
                <a:gd name="connsiteY33" fmla="*/ 1001486 h 1262743"/>
                <a:gd name="connsiteX34" fmla="*/ 2743200 w 3338286"/>
                <a:gd name="connsiteY34" fmla="*/ 972458 h 1262743"/>
                <a:gd name="connsiteX35" fmla="*/ 2830286 w 3338286"/>
                <a:gd name="connsiteY35" fmla="*/ 943429 h 1262743"/>
                <a:gd name="connsiteX36" fmla="*/ 2873828 w 3338286"/>
                <a:gd name="connsiteY36" fmla="*/ 914400 h 1262743"/>
                <a:gd name="connsiteX37" fmla="*/ 2917371 w 3338286"/>
                <a:gd name="connsiteY37" fmla="*/ 899886 h 1262743"/>
                <a:gd name="connsiteX38" fmla="*/ 3004457 w 3338286"/>
                <a:gd name="connsiteY38" fmla="*/ 841829 h 1262743"/>
                <a:gd name="connsiteX39" fmla="*/ 3120571 w 3338286"/>
                <a:gd name="connsiteY39" fmla="*/ 754743 h 1262743"/>
                <a:gd name="connsiteX40" fmla="*/ 3207657 w 3338286"/>
                <a:gd name="connsiteY40" fmla="*/ 696686 h 1262743"/>
                <a:gd name="connsiteX41" fmla="*/ 3251200 w 3338286"/>
                <a:gd name="connsiteY41" fmla="*/ 667658 h 1262743"/>
                <a:gd name="connsiteX42" fmla="*/ 3280228 w 3338286"/>
                <a:gd name="connsiteY42" fmla="*/ 624115 h 1262743"/>
                <a:gd name="connsiteX43" fmla="*/ 3309257 w 3338286"/>
                <a:gd name="connsiteY43" fmla="*/ 537029 h 1262743"/>
                <a:gd name="connsiteX44" fmla="*/ 3338286 w 3338286"/>
                <a:gd name="connsiteY44" fmla="*/ 464458 h 1262743"/>
                <a:gd name="connsiteX45" fmla="*/ 3323771 w 3338286"/>
                <a:gd name="connsiteY45" fmla="*/ 232229 h 1262743"/>
                <a:gd name="connsiteX46" fmla="*/ 3251200 w 3338286"/>
                <a:gd name="connsiteY46" fmla="*/ 145143 h 1262743"/>
                <a:gd name="connsiteX47" fmla="*/ 3164114 w 3338286"/>
                <a:gd name="connsiteY47" fmla="*/ 29029 h 126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338286" h="1262743">
                  <a:moveTo>
                    <a:pt x="0" y="0"/>
                  </a:moveTo>
                  <a:cubicBezTo>
                    <a:pt x="4838" y="91924"/>
                    <a:pt x="3547" y="184376"/>
                    <a:pt x="14514" y="275772"/>
                  </a:cubicBezTo>
                  <a:cubicBezTo>
                    <a:pt x="20953" y="329430"/>
                    <a:pt x="64905" y="413248"/>
                    <a:pt x="101600" y="449943"/>
                  </a:cubicBezTo>
                  <a:cubicBezTo>
                    <a:pt x="116114" y="464457"/>
                    <a:pt x="132002" y="477717"/>
                    <a:pt x="145143" y="493486"/>
                  </a:cubicBezTo>
                  <a:cubicBezTo>
                    <a:pt x="156310" y="506887"/>
                    <a:pt x="161043" y="525542"/>
                    <a:pt x="174171" y="537029"/>
                  </a:cubicBezTo>
                  <a:cubicBezTo>
                    <a:pt x="200427" y="560003"/>
                    <a:pt x="232228" y="575734"/>
                    <a:pt x="261257" y="595086"/>
                  </a:cubicBezTo>
                  <a:lnTo>
                    <a:pt x="304800" y="624115"/>
                  </a:lnTo>
                  <a:cubicBezTo>
                    <a:pt x="314476" y="638629"/>
                    <a:pt x="320207" y="656761"/>
                    <a:pt x="333828" y="667658"/>
                  </a:cubicBezTo>
                  <a:cubicBezTo>
                    <a:pt x="345775" y="677215"/>
                    <a:pt x="363997" y="674742"/>
                    <a:pt x="377371" y="682172"/>
                  </a:cubicBezTo>
                  <a:cubicBezTo>
                    <a:pt x="407869" y="699115"/>
                    <a:pt x="435428" y="720877"/>
                    <a:pt x="464457" y="740229"/>
                  </a:cubicBezTo>
                  <a:lnTo>
                    <a:pt x="464457" y="740229"/>
                  </a:lnTo>
                  <a:cubicBezTo>
                    <a:pt x="576210" y="851982"/>
                    <a:pt x="517387" y="804545"/>
                    <a:pt x="638628" y="885372"/>
                  </a:cubicBezTo>
                  <a:cubicBezTo>
                    <a:pt x="653142" y="895048"/>
                    <a:pt x="665622" y="908884"/>
                    <a:pt x="682171" y="914400"/>
                  </a:cubicBezTo>
                  <a:cubicBezTo>
                    <a:pt x="840984" y="967340"/>
                    <a:pt x="600426" y="882908"/>
                    <a:pt x="769257" y="957943"/>
                  </a:cubicBezTo>
                  <a:cubicBezTo>
                    <a:pt x="797219" y="970370"/>
                    <a:pt x="830883" y="969999"/>
                    <a:pt x="856343" y="986972"/>
                  </a:cubicBezTo>
                  <a:cubicBezTo>
                    <a:pt x="981132" y="1070163"/>
                    <a:pt x="823245" y="970423"/>
                    <a:pt x="943428" y="1030515"/>
                  </a:cubicBezTo>
                  <a:cubicBezTo>
                    <a:pt x="959030" y="1038316"/>
                    <a:pt x="971369" y="1051742"/>
                    <a:pt x="986971" y="1059543"/>
                  </a:cubicBezTo>
                  <a:cubicBezTo>
                    <a:pt x="1000655" y="1066385"/>
                    <a:pt x="1016452" y="1068031"/>
                    <a:pt x="1030514" y="1074058"/>
                  </a:cubicBezTo>
                  <a:cubicBezTo>
                    <a:pt x="1050401" y="1082581"/>
                    <a:pt x="1069785" y="1092351"/>
                    <a:pt x="1088571" y="1103086"/>
                  </a:cubicBezTo>
                  <a:cubicBezTo>
                    <a:pt x="1103717" y="1111741"/>
                    <a:pt x="1116080" y="1125243"/>
                    <a:pt x="1132114" y="1132115"/>
                  </a:cubicBezTo>
                  <a:cubicBezTo>
                    <a:pt x="1150449" y="1139973"/>
                    <a:pt x="1170991" y="1141149"/>
                    <a:pt x="1190171" y="1146629"/>
                  </a:cubicBezTo>
                  <a:cubicBezTo>
                    <a:pt x="1204882" y="1150832"/>
                    <a:pt x="1219200" y="1156305"/>
                    <a:pt x="1233714" y="1161143"/>
                  </a:cubicBezTo>
                  <a:cubicBezTo>
                    <a:pt x="1248228" y="1175657"/>
                    <a:pt x="1260554" y="1192755"/>
                    <a:pt x="1277257" y="1204686"/>
                  </a:cubicBezTo>
                  <a:cubicBezTo>
                    <a:pt x="1322352" y="1236897"/>
                    <a:pt x="1342723" y="1233758"/>
                    <a:pt x="1393371" y="1248229"/>
                  </a:cubicBezTo>
                  <a:cubicBezTo>
                    <a:pt x="1408082" y="1252432"/>
                    <a:pt x="1422400" y="1257905"/>
                    <a:pt x="1436914" y="1262743"/>
                  </a:cubicBezTo>
                  <a:cubicBezTo>
                    <a:pt x="1480457" y="1253067"/>
                    <a:pt x="1525227" y="1247820"/>
                    <a:pt x="1567543" y="1233715"/>
                  </a:cubicBezTo>
                  <a:cubicBezTo>
                    <a:pt x="1584092" y="1228199"/>
                    <a:pt x="1595484" y="1212487"/>
                    <a:pt x="1611086" y="1204686"/>
                  </a:cubicBezTo>
                  <a:cubicBezTo>
                    <a:pt x="1634288" y="1193085"/>
                    <a:pt x="1690982" y="1181859"/>
                    <a:pt x="1712686" y="1175658"/>
                  </a:cubicBezTo>
                  <a:cubicBezTo>
                    <a:pt x="1767106" y="1160109"/>
                    <a:pt x="1751878" y="1157976"/>
                    <a:pt x="1814286" y="1146629"/>
                  </a:cubicBezTo>
                  <a:cubicBezTo>
                    <a:pt x="1921296" y="1127173"/>
                    <a:pt x="1986947" y="1127402"/>
                    <a:pt x="2104571" y="1117600"/>
                  </a:cubicBezTo>
                  <a:lnTo>
                    <a:pt x="2264228" y="1103086"/>
                  </a:lnTo>
                  <a:lnTo>
                    <a:pt x="2438400" y="1059543"/>
                  </a:lnTo>
                  <a:cubicBezTo>
                    <a:pt x="2468085" y="1052121"/>
                    <a:pt x="2495801" y="1037936"/>
                    <a:pt x="2525486" y="1030515"/>
                  </a:cubicBezTo>
                  <a:cubicBezTo>
                    <a:pt x="2564191" y="1020839"/>
                    <a:pt x="2603751" y="1014102"/>
                    <a:pt x="2641600" y="1001486"/>
                  </a:cubicBezTo>
                  <a:cubicBezTo>
                    <a:pt x="2787964" y="952699"/>
                    <a:pt x="2560913" y="1027144"/>
                    <a:pt x="2743200" y="972458"/>
                  </a:cubicBezTo>
                  <a:cubicBezTo>
                    <a:pt x="2772508" y="963665"/>
                    <a:pt x="2830286" y="943429"/>
                    <a:pt x="2830286" y="943429"/>
                  </a:cubicBezTo>
                  <a:cubicBezTo>
                    <a:pt x="2844800" y="933753"/>
                    <a:pt x="2858226" y="922201"/>
                    <a:pt x="2873828" y="914400"/>
                  </a:cubicBezTo>
                  <a:cubicBezTo>
                    <a:pt x="2887512" y="907558"/>
                    <a:pt x="2904641" y="908373"/>
                    <a:pt x="2917371" y="899886"/>
                  </a:cubicBezTo>
                  <a:cubicBezTo>
                    <a:pt x="3026094" y="827405"/>
                    <a:pt x="2900922" y="876340"/>
                    <a:pt x="3004457" y="841829"/>
                  </a:cubicBezTo>
                  <a:cubicBezTo>
                    <a:pt x="3074508" y="771778"/>
                    <a:pt x="3021383" y="817863"/>
                    <a:pt x="3120571" y="754743"/>
                  </a:cubicBezTo>
                  <a:cubicBezTo>
                    <a:pt x="3150005" y="736012"/>
                    <a:pt x="3178628" y="716038"/>
                    <a:pt x="3207657" y="696686"/>
                  </a:cubicBezTo>
                  <a:lnTo>
                    <a:pt x="3251200" y="667658"/>
                  </a:lnTo>
                  <a:cubicBezTo>
                    <a:pt x="3260876" y="653144"/>
                    <a:pt x="3273143" y="640055"/>
                    <a:pt x="3280228" y="624115"/>
                  </a:cubicBezTo>
                  <a:cubicBezTo>
                    <a:pt x="3292655" y="596153"/>
                    <a:pt x="3297893" y="565439"/>
                    <a:pt x="3309257" y="537029"/>
                  </a:cubicBezTo>
                  <a:lnTo>
                    <a:pt x="3338286" y="464458"/>
                  </a:lnTo>
                  <a:cubicBezTo>
                    <a:pt x="3333448" y="387048"/>
                    <a:pt x="3335868" y="308841"/>
                    <a:pt x="3323771" y="232229"/>
                  </a:cubicBezTo>
                  <a:cubicBezTo>
                    <a:pt x="3319367" y="204338"/>
                    <a:pt x="3264705" y="162506"/>
                    <a:pt x="3251200" y="145143"/>
                  </a:cubicBezTo>
                  <a:cubicBezTo>
                    <a:pt x="3136316" y="-2564"/>
                    <a:pt x="3237125" y="102040"/>
                    <a:pt x="3164114" y="29029"/>
                  </a:cubicBezTo>
                </a:path>
              </a:pathLst>
            </a:custGeom>
            <a:ln w="38100">
              <a:solidFill>
                <a:srgbClr val="00009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000090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H="1">
              <a:off x="755576" y="5305351"/>
              <a:ext cx="288032" cy="466940"/>
            </a:xfrm>
            <a:prstGeom prst="line">
              <a:avLst/>
            </a:prstGeom>
            <a:ln w="38100">
              <a:solidFill>
                <a:srgbClr val="D39B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532141" y="5305351"/>
              <a:ext cx="338685" cy="631372"/>
            </a:xfrm>
            <a:prstGeom prst="line">
              <a:avLst/>
            </a:prstGeom>
            <a:ln w="38100">
              <a:solidFill>
                <a:srgbClr val="D39B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5043796" y="4673979"/>
              <a:ext cx="648072" cy="0"/>
            </a:xfrm>
            <a:prstGeom prst="line">
              <a:avLst/>
            </a:prstGeom>
            <a:ln w="38100">
              <a:solidFill>
                <a:srgbClr val="00009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643640" y="4673979"/>
              <a:ext cx="1943515" cy="2462"/>
            </a:xfrm>
            <a:prstGeom prst="line">
              <a:avLst/>
            </a:prstGeom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420060" y="4673979"/>
              <a:ext cx="792088" cy="0"/>
            </a:xfrm>
            <a:prstGeom prst="line">
              <a:avLst/>
            </a:prstGeom>
            <a:ln w="38100">
              <a:solidFill>
                <a:srgbClr val="00009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Freeform 52"/>
            <p:cNvSpPr/>
            <p:nvPr/>
          </p:nvSpPr>
          <p:spPr>
            <a:xfrm>
              <a:off x="5029147" y="4653582"/>
              <a:ext cx="3327017" cy="1262743"/>
            </a:xfrm>
            <a:custGeom>
              <a:avLst/>
              <a:gdLst>
                <a:gd name="connsiteX0" fmla="*/ 0 w 3338286"/>
                <a:gd name="connsiteY0" fmla="*/ 0 h 1262743"/>
                <a:gd name="connsiteX1" fmla="*/ 14514 w 3338286"/>
                <a:gd name="connsiteY1" fmla="*/ 275772 h 1262743"/>
                <a:gd name="connsiteX2" fmla="*/ 101600 w 3338286"/>
                <a:gd name="connsiteY2" fmla="*/ 449943 h 1262743"/>
                <a:gd name="connsiteX3" fmla="*/ 145143 w 3338286"/>
                <a:gd name="connsiteY3" fmla="*/ 493486 h 1262743"/>
                <a:gd name="connsiteX4" fmla="*/ 174171 w 3338286"/>
                <a:gd name="connsiteY4" fmla="*/ 537029 h 1262743"/>
                <a:gd name="connsiteX5" fmla="*/ 261257 w 3338286"/>
                <a:gd name="connsiteY5" fmla="*/ 595086 h 1262743"/>
                <a:gd name="connsiteX6" fmla="*/ 304800 w 3338286"/>
                <a:gd name="connsiteY6" fmla="*/ 624115 h 1262743"/>
                <a:gd name="connsiteX7" fmla="*/ 333828 w 3338286"/>
                <a:gd name="connsiteY7" fmla="*/ 667658 h 1262743"/>
                <a:gd name="connsiteX8" fmla="*/ 377371 w 3338286"/>
                <a:gd name="connsiteY8" fmla="*/ 682172 h 1262743"/>
                <a:gd name="connsiteX9" fmla="*/ 464457 w 3338286"/>
                <a:gd name="connsiteY9" fmla="*/ 740229 h 1262743"/>
                <a:gd name="connsiteX10" fmla="*/ 464457 w 3338286"/>
                <a:gd name="connsiteY10" fmla="*/ 740229 h 1262743"/>
                <a:gd name="connsiteX11" fmla="*/ 638628 w 3338286"/>
                <a:gd name="connsiteY11" fmla="*/ 885372 h 1262743"/>
                <a:gd name="connsiteX12" fmla="*/ 682171 w 3338286"/>
                <a:gd name="connsiteY12" fmla="*/ 914400 h 1262743"/>
                <a:gd name="connsiteX13" fmla="*/ 769257 w 3338286"/>
                <a:gd name="connsiteY13" fmla="*/ 957943 h 1262743"/>
                <a:gd name="connsiteX14" fmla="*/ 856343 w 3338286"/>
                <a:gd name="connsiteY14" fmla="*/ 986972 h 1262743"/>
                <a:gd name="connsiteX15" fmla="*/ 943428 w 3338286"/>
                <a:gd name="connsiteY15" fmla="*/ 1030515 h 1262743"/>
                <a:gd name="connsiteX16" fmla="*/ 986971 w 3338286"/>
                <a:gd name="connsiteY16" fmla="*/ 1059543 h 1262743"/>
                <a:gd name="connsiteX17" fmla="*/ 1030514 w 3338286"/>
                <a:gd name="connsiteY17" fmla="*/ 1074058 h 1262743"/>
                <a:gd name="connsiteX18" fmla="*/ 1088571 w 3338286"/>
                <a:gd name="connsiteY18" fmla="*/ 1103086 h 1262743"/>
                <a:gd name="connsiteX19" fmla="*/ 1132114 w 3338286"/>
                <a:gd name="connsiteY19" fmla="*/ 1132115 h 1262743"/>
                <a:gd name="connsiteX20" fmla="*/ 1190171 w 3338286"/>
                <a:gd name="connsiteY20" fmla="*/ 1146629 h 1262743"/>
                <a:gd name="connsiteX21" fmla="*/ 1233714 w 3338286"/>
                <a:gd name="connsiteY21" fmla="*/ 1161143 h 1262743"/>
                <a:gd name="connsiteX22" fmla="*/ 1277257 w 3338286"/>
                <a:gd name="connsiteY22" fmla="*/ 1204686 h 1262743"/>
                <a:gd name="connsiteX23" fmla="*/ 1393371 w 3338286"/>
                <a:gd name="connsiteY23" fmla="*/ 1248229 h 1262743"/>
                <a:gd name="connsiteX24" fmla="*/ 1436914 w 3338286"/>
                <a:gd name="connsiteY24" fmla="*/ 1262743 h 1262743"/>
                <a:gd name="connsiteX25" fmla="*/ 1567543 w 3338286"/>
                <a:gd name="connsiteY25" fmla="*/ 1233715 h 1262743"/>
                <a:gd name="connsiteX26" fmla="*/ 1611086 w 3338286"/>
                <a:gd name="connsiteY26" fmla="*/ 1204686 h 1262743"/>
                <a:gd name="connsiteX27" fmla="*/ 1712686 w 3338286"/>
                <a:gd name="connsiteY27" fmla="*/ 1175658 h 1262743"/>
                <a:gd name="connsiteX28" fmla="*/ 1814286 w 3338286"/>
                <a:gd name="connsiteY28" fmla="*/ 1146629 h 1262743"/>
                <a:gd name="connsiteX29" fmla="*/ 2104571 w 3338286"/>
                <a:gd name="connsiteY29" fmla="*/ 1117600 h 1262743"/>
                <a:gd name="connsiteX30" fmla="*/ 2264228 w 3338286"/>
                <a:gd name="connsiteY30" fmla="*/ 1103086 h 1262743"/>
                <a:gd name="connsiteX31" fmla="*/ 2438400 w 3338286"/>
                <a:gd name="connsiteY31" fmla="*/ 1059543 h 1262743"/>
                <a:gd name="connsiteX32" fmla="*/ 2525486 w 3338286"/>
                <a:gd name="connsiteY32" fmla="*/ 1030515 h 1262743"/>
                <a:gd name="connsiteX33" fmla="*/ 2641600 w 3338286"/>
                <a:gd name="connsiteY33" fmla="*/ 1001486 h 1262743"/>
                <a:gd name="connsiteX34" fmla="*/ 2743200 w 3338286"/>
                <a:gd name="connsiteY34" fmla="*/ 972458 h 1262743"/>
                <a:gd name="connsiteX35" fmla="*/ 2830286 w 3338286"/>
                <a:gd name="connsiteY35" fmla="*/ 943429 h 1262743"/>
                <a:gd name="connsiteX36" fmla="*/ 2873828 w 3338286"/>
                <a:gd name="connsiteY36" fmla="*/ 914400 h 1262743"/>
                <a:gd name="connsiteX37" fmla="*/ 2917371 w 3338286"/>
                <a:gd name="connsiteY37" fmla="*/ 899886 h 1262743"/>
                <a:gd name="connsiteX38" fmla="*/ 3004457 w 3338286"/>
                <a:gd name="connsiteY38" fmla="*/ 841829 h 1262743"/>
                <a:gd name="connsiteX39" fmla="*/ 3120571 w 3338286"/>
                <a:gd name="connsiteY39" fmla="*/ 754743 h 1262743"/>
                <a:gd name="connsiteX40" fmla="*/ 3207657 w 3338286"/>
                <a:gd name="connsiteY40" fmla="*/ 696686 h 1262743"/>
                <a:gd name="connsiteX41" fmla="*/ 3251200 w 3338286"/>
                <a:gd name="connsiteY41" fmla="*/ 667658 h 1262743"/>
                <a:gd name="connsiteX42" fmla="*/ 3280228 w 3338286"/>
                <a:gd name="connsiteY42" fmla="*/ 624115 h 1262743"/>
                <a:gd name="connsiteX43" fmla="*/ 3309257 w 3338286"/>
                <a:gd name="connsiteY43" fmla="*/ 537029 h 1262743"/>
                <a:gd name="connsiteX44" fmla="*/ 3338286 w 3338286"/>
                <a:gd name="connsiteY44" fmla="*/ 464458 h 1262743"/>
                <a:gd name="connsiteX45" fmla="*/ 3323771 w 3338286"/>
                <a:gd name="connsiteY45" fmla="*/ 232229 h 1262743"/>
                <a:gd name="connsiteX46" fmla="*/ 3251200 w 3338286"/>
                <a:gd name="connsiteY46" fmla="*/ 145143 h 1262743"/>
                <a:gd name="connsiteX47" fmla="*/ 3164114 w 3338286"/>
                <a:gd name="connsiteY47" fmla="*/ 29029 h 126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338286" h="1262743">
                  <a:moveTo>
                    <a:pt x="0" y="0"/>
                  </a:moveTo>
                  <a:cubicBezTo>
                    <a:pt x="4838" y="91924"/>
                    <a:pt x="3547" y="184376"/>
                    <a:pt x="14514" y="275772"/>
                  </a:cubicBezTo>
                  <a:cubicBezTo>
                    <a:pt x="20953" y="329430"/>
                    <a:pt x="64905" y="413248"/>
                    <a:pt x="101600" y="449943"/>
                  </a:cubicBezTo>
                  <a:cubicBezTo>
                    <a:pt x="116114" y="464457"/>
                    <a:pt x="132002" y="477717"/>
                    <a:pt x="145143" y="493486"/>
                  </a:cubicBezTo>
                  <a:cubicBezTo>
                    <a:pt x="156310" y="506887"/>
                    <a:pt x="161043" y="525542"/>
                    <a:pt x="174171" y="537029"/>
                  </a:cubicBezTo>
                  <a:cubicBezTo>
                    <a:pt x="200427" y="560003"/>
                    <a:pt x="232228" y="575734"/>
                    <a:pt x="261257" y="595086"/>
                  </a:cubicBezTo>
                  <a:lnTo>
                    <a:pt x="304800" y="624115"/>
                  </a:lnTo>
                  <a:cubicBezTo>
                    <a:pt x="314476" y="638629"/>
                    <a:pt x="320207" y="656761"/>
                    <a:pt x="333828" y="667658"/>
                  </a:cubicBezTo>
                  <a:cubicBezTo>
                    <a:pt x="345775" y="677215"/>
                    <a:pt x="363997" y="674742"/>
                    <a:pt x="377371" y="682172"/>
                  </a:cubicBezTo>
                  <a:cubicBezTo>
                    <a:pt x="407869" y="699115"/>
                    <a:pt x="435428" y="720877"/>
                    <a:pt x="464457" y="740229"/>
                  </a:cubicBezTo>
                  <a:lnTo>
                    <a:pt x="464457" y="740229"/>
                  </a:lnTo>
                  <a:cubicBezTo>
                    <a:pt x="576210" y="851982"/>
                    <a:pt x="517387" y="804545"/>
                    <a:pt x="638628" y="885372"/>
                  </a:cubicBezTo>
                  <a:cubicBezTo>
                    <a:pt x="653142" y="895048"/>
                    <a:pt x="665622" y="908884"/>
                    <a:pt x="682171" y="914400"/>
                  </a:cubicBezTo>
                  <a:cubicBezTo>
                    <a:pt x="840984" y="967340"/>
                    <a:pt x="600426" y="882908"/>
                    <a:pt x="769257" y="957943"/>
                  </a:cubicBezTo>
                  <a:cubicBezTo>
                    <a:pt x="797219" y="970370"/>
                    <a:pt x="830883" y="969999"/>
                    <a:pt x="856343" y="986972"/>
                  </a:cubicBezTo>
                  <a:cubicBezTo>
                    <a:pt x="981132" y="1070163"/>
                    <a:pt x="823245" y="970423"/>
                    <a:pt x="943428" y="1030515"/>
                  </a:cubicBezTo>
                  <a:cubicBezTo>
                    <a:pt x="959030" y="1038316"/>
                    <a:pt x="971369" y="1051742"/>
                    <a:pt x="986971" y="1059543"/>
                  </a:cubicBezTo>
                  <a:cubicBezTo>
                    <a:pt x="1000655" y="1066385"/>
                    <a:pt x="1016452" y="1068031"/>
                    <a:pt x="1030514" y="1074058"/>
                  </a:cubicBezTo>
                  <a:cubicBezTo>
                    <a:pt x="1050401" y="1082581"/>
                    <a:pt x="1069785" y="1092351"/>
                    <a:pt x="1088571" y="1103086"/>
                  </a:cubicBezTo>
                  <a:cubicBezTo>
                    <a:pt x="1103717" y="1111741"/>
                    <a:pt x="1116080" y="1125243"/>
                    <a:pt x="1132114" y="1132115"/>
                  </a:cubicBezTo>
                  <a:cubicBezTo>
                    <a:pt x="1150449" y="1139973"/>
                    <a:pt x="1170991" y="1141149"/>
                    <a:pt x="1190171" y="1146629"/>
                  </a:cubicBezTo>
                  <a:cubicBezTo>
                    <a:pt x="1204882" y="1150832"/>
                    <a:pt x="1219200" y="1156305"/>
                    <a:pt x="1233714" y="1161143"/>
                  </a:cubicBezTo>
                  <a:cubicBezTo>
                    <a:pt x="1248228" y="1175657"/>
                    <a:pt x="1260554" y="1192755"/>
                    <a:pt x="1277257" y="1204686"/>
                  </a:cubicBezTo>
                  <a:cubicBezTo>
                    <a:pt x="1322352" y="1236897"/>
                    <a:pt x="1342723" y="1233758"/>
                    <a:pt x="1393371" y="1248229"/>
                  </a:cubicBezTo>
                  <a:cubicBezTo>
                    <a:pt x="1408082" y="1252432"/>
                    <a:pt x="1422400" y="1257905"/>
                    <a:pt x="1436914" y="1262743"/>
                  </a:cubicBezTo>
                  <a:cubicBezTo>
                    <a:pt x="1480457" y="1253067"/>
                    <a:pt x="1525227" y="1247820"/>
                    <a:pt x="1567543" y="1233715"/>
                  </a:cubicBezTo>
                  <a:cubicBezTo>
                    <a:pt x="1584092" y="1228199"/>
                    <a:pt x="1595484" y="1212487"/>
                    <a:pt x="1611086" y="1204686"/>
                  </a:cubicBezTo>
                  <a:cubicBezTo>
                    <a:pt x="1634288" y="1193085"/>
                    <a:pt x="1690982" y="1181859"/>
                    <a:pt x="1712686" y="1175658"/>
                  </a:cubicBezTo>
                  <a:cubicBezTo>
                    <a:pt x="1767106" y="1160109"/>
                    <a:pt x="1751878" y="1157976"/>
                    <a:pt x="1814286" y="1146629"/>
                  </a:cubicBezTo>
                  <a:cubicBezTo>
                    <a:pt x="1921296" y="1127173"/>
                    <a:pt x="1986947" y="1127402"/>
                    <a:pt x="2104571" y="1117600"/>
                  </a:cubicBezTo>
                  <a:lnTo>
                    <a:pt x="2264228" y="1103086"/>
                  </a:lnTo>
                  <a:lnTo>
                    <a:pt x="2438400" y="1059543"/>
                  </a:lnTo>
                  <a:cubicBezTo>
                    <a:pt x="2468085" y="1052121"/>
                    <a:pt x="2495801" y="1037936"/>
                    <a:pt x="2525486" y="1030515"/>
                  </a:cubicBezTo>
                  <a:cubicBezTo>
                    <a:pt x="2564191" y="1020839"/>
                    <a:pt x="2603751" y="1014102"/>
                    <a:pt x="2641600" y="1001486"/>
                  </a:cubicBezTo>
                  <a:cubicBezTo>
                    <a:pt x="2787964" y="952699"/>
                    <a:pt x="2560913" y="1027144"/>
                    <a:pt x="2743200" y="972458"/>
                  </a:cubicBezTo>
                  <a:cubicBezTo>
                    <a:pt x="2772508" y="963665"/>
                    <a:pt x="2830286" y="943429"/>
                    <a:pt x="2830286" y="943429"/>
                  </a:cubicBezTo>
                  <a:cubicBezTo>
                    <a:pt x="2844800" y="933753"/>
                    <a:pt x="2858226" y="922201"/>
                    <a:pt x="2873828" y="914400"/>
                  </a:cubicBezTo>
                  <a:cubicBezTo>
                    <a:pt x="2887512" y="907558"/>
                    <a:pt x="2904641" y="908373"/>
                    <a:pt x="2917371" y="899886"/>
                  </a:cubicBezTo>
                  <a:cubicBezTo>
                    <a:pt x="3026094" y="827405"/>
                    <a:pt x="2900922" y="876340"/>
                    <a:pt x="3004457" y="841829"/>
                  </a:cubicBezTo>
                  <a:cubicBezTo>
                    <a:pt x="3074508" y="771778"/>
                    <a:pt x="3021383" y="817863"/>
                    <a:pt x="3120571" y="754743"/>
                  </a:cubicBezTo>
                  <a:cubicBezTo>
                    <a:pt x="3150005" y="736012"/>
                    <a:pt x="3178628" y="716038"/>
                    <a:pt x="3207657" y="696686"/>
                  </a:cubicBezTo>
                  <a:lnTo>
                    <a:pt x="3251200" y="667658"/>
                  </a:lnTo>
                  <a:cubicBezTo>
                    <a:pt x="3260876" y="653144"/>
                    <a:pt x="3273143" y="640055"/>
                    <a:pt x="3280228" y="624115"/>
                  </a:cubicBezTo>
                  <a:cubicBezTo>
                    <a:pt x="3292655" y="596153"/>
                    <a:pt x="3297893" y="565439"/>
                    <a:pt x="3309257" y="537029"/>
                  </a:cubicBezTo>
                  <a:lnTo>
                    <a:pt x="3338286" y="464458"/>
                  </a:lnTo>
                  <a:cubicBezTo>
                    <a:pt x="3333448" y="387048"/>
                    <a:pt x="3335868" y="308841"/>
                    <a:pt x="3323771" y="232229"/>
                  </a:cubicBezTo>
                  <a:cubicBezTo>
                    <a:pt x="3319367" y="204338"/>
                    <a:pt x="3264705" y="162506"/>
                    <a:pt x="3251200" y="145143"/>
                  </a:cubicBezTo>
                  <a:cubicBezTo>
                    <a:pt x="3136316" y="-2564"/>
                    <a:pt x="3237125" y="102040"/>
                    <a:pt x="3164114" y="29029"/>
                  </a:cubicBezTo>
                </a:path>
              </a:pathLst>
            </a:custGeom>
            <a:ln w="38100">
              <a:solidFill>
                <a:srgbClr val="00009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000090"/>
                </a:solidFill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 flipV="1">
              <a:off x="6195924" y="4653582"/>
              <a:ext cx="720080" cy="45719"/>
            </a:xfrm>
            <a:prstGeom prst="roundRect">
              <a:avLst/>
            </a:prstGeom>
            <a:solidFill>
              <a:srgbClr val="FF0000"/>
            </a:solidFill>
            <a:ln w="38100">
              <a:solidFill>
                <a:srgbClr val="0000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000090"/>
                </a:solidFill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H="1" flipV="1">
              <a:off x="5598604" y="4384421"/>
              <a:ext cx="332524" cy="266700"/>
            </a:xfrm>
            <a:prstGeom prst="line">
              <a:avLst/>
            </a:prstGeom>
            <a:ln w="38100">
              <a:solidFill>
                <a:srgbClr val="D39B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4180833" y="3910296"/>
              <a:ext cx="1569217" cy="707886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rgbClr val="000090"/>
                  </a:solidFill>
                </a:rPr>
                <a:t>Yüzey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bölgesi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ayrıklaştırılır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5643640" y="4653582"/>
              <a:ext cx="0" cy="791642"/>
            </a:xfrm>
            <a:prstGeom prst="line">
              <a:avLst/>
            </a:prstGeom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5643640" y="5445224"/>
              <a:ext cx="1943515" cy="0"/>
            </a:xfrm>
            <a:prstGeom prst="line">
              <a:avLst/>
            </a:prstGeom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7587155" y="4676441"/>
              <a:ext cx="0" cy="768783"/>
            </a:xfrm>
            <a:prstGeom prst="line">
              <a:avLst/>
            </a:prstGeom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7092280" y="4491156"/>
              <a:ext cx="72008" cy="450012"/>
            </a:xfrm>
            <a:prstGeom prst="line">
              <a:avLst/>
            </a:prstGeom>
            <a:ln w="38100">
              <a:solidFill>
                <a:srgbClr val="D39B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6380224" y="3726979"/>
              <a:ext cx="2012340" cy="707886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000090"/>
                  </a:solidFill>
                </a:rPr>
                <a:t>Çözüm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bölgesi</a:t>
              </a:r>
              <a:r>
                <a:rPr lang="en-US" sz="2000" dirty="0">
                  <a:solidFill>
                    <a:srgbClr val="000090"/>
                  </a:solidFill>
                </a:rPr>
                <a:t> de</a:t>
              </a:r>
            </a:p>
            <a:p>
              <a:r>
                <a:rPr lang="en-US" sz="2000" dirty="0" err="1">
                  <a:solidFill>
                    <a:srgbClr val="000090"/>
                  </a:solidFill>
                </a:rPr>
                <a:t>ayrıklaştırılır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370535" y="5772291"/>
              <a:ext cx="2910586" cy="1015663"/>
            </a:xfrm>
            <a:prstGeom prst="rect">
              <a:avLst/>
            </a:prstGeom>
            <a:noFill/>
            <a:ln w="38100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rgbClr val="000090"/>
                  </a:solidFill>
                </a:rPr>
                <a:t>Ayrıca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bir</a:t>
              </a:r>
              <a:r>
                <a:rPr lang="en-US" sz="2000" dirty="0">
                  <a:solidFill>
                    <a:srgbClr val="000090"/>
                  </a:solidFill>
                </a:rPr>
                <a:t> de </a:t>
              </a:r>
              <a:r>
                <a:rPr lang="en-US" sz="2000" dirty="0" err="1">
                  <a:solidFill>
                    <a:srgbClr val="000090"/>
                  </a:solidFill>
                </a:rPr>
                <a:t>sonlandırma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yüzeyi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tanımlanması</a:t>
              </a:r>
              <a:r>
                <a:rPr lang="en-US" sz="2000" dirty="0">
                  <a:solidFill>
                    <a:srgbClr val="000090"/>
                  </a:solidFill>
                </a:rPr>
                <a:t> </a:t>
              </a:r>
              <a:r>
                <a:rPr lang="en-US" sz="2000" dirty="0" err="1">
                  <a:solidFill>
                    <a:srgbClr val="000090"/>
                  </a:solidFill>
                </a:rPr>
                <a:t>gereklidir</a:t>
              </a:r>
              <a:endParaRPr lang="en-US" sz="2000" dirty="0">
                <a:solidFill>
                  <a:srgbClr val="000090"/>
                </a:solidFill>
              </a:endParaRPr>
            </a:p>
          </p:txBody>
        </p:sp>
        <p:cxnSp>
          <p:nvCxnSpPr>
            <p:cNvPr id="62" name="Straight Connector 61"/>
            <p:cNvCxnSpPr/>
            <p:nvPr/>
          </p:nvCxnSpPr>
          <p:spPr>
            <a:xfrm flipH="1">
              <a:off x="5266081" y="5157192"/>
              <a:ext cx="332523" cy="570026"/>
            </a:xfrm>
            <a:prstGeom prst="line">
              <a:avLst/>
            </a:prstGeom>
            <a:ln w="38100">
              <a:solidFill>
                <a:srgbClr val="D39B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5541699" y="5445224"/>
              <a:ext cx="1014266" cy="340161"/>
            </a:xfrm>
            <a:prstGeom prst="line">
              <a:avLst/>
            </a:prstGeom>
            <a:ln w="38100">
              <a:solidFill>
                <a:srgbClr val="D39B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54" idx="1"/>
            </p:cNvCxnSpPr>
            <p:nvPr/>
          </p:nvCxnSpPr>
          <p:spPr>
            <a:xfrm flipH="1">
              <a:off x="5691868" y="4676441"/>
              <a:ext cx="504056" cy="480751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5691868" y="5157192"/>
              <a:ext cx="252028" cy="288032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5911022" y="5157192"/>
              <a:ext cx="284902" cy="288032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H="1">
              <a:off x="6298598" y="4716162"/>
              <a:ext cx="81626" cy="729062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H="1" flipV="1">
              <a:off x="6195924" y="5049403"/>
              <a:ext cx="102674" cy="395821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6692656" y="4676441"/>
              <a:ext cx="399624" cy="768783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V="1">
              <a:off x="7092280" y="5157192"/>
              <a:ext cx="494875" cy="288032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 flipV="1">
              <a:off x="7092280" y="5060832"/>
              <a:ext cx="494876" cy="96360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/>
            <p:cNvSpPr/>
            <p:nvPr/>
          </p:nvSpPr>
          <p:spPr>
            <a:xfrm>
              <a:off x="6053473" y="4941168"/>
              <a:ext cx="1227648" cy="364183"/>
            </a:xfrm>
            <a:prstGeom prst="ellipse">
              <a:avLst/>
            </a:prstGeom>
            <a:noFill/>
            <a:ln w="38100">
              <a:solidFill>
                <a:srgbClr val="0000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000090"/>
                </a:solidFill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6892468" y="5305351"/>
              <a:ext cx="923636" cy="787945"/>
            </a:xfrm>
            <a:prstGeom prst="line">
              <a:avLst/>
            </a:prstGeom>
            <a:ln w="38100">
              <a:solidFill>
                <a:srgbClr val="D39B1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0" idx="34"/>
            </p:cNvCxnSpPr>
            <p:nvPr/>
          </p:nvCxnSpPr>
          <p:spPr>
            <a:xfrm>
              <a:off x="5266081" y="3341591"/>
              <a:ext cx="665046" cy="591465"/>
            </a:xfrm>
            <a:prstGeom prst="straightConnector1">
              <a:avLst/>
            </a:prstGeom>
            <a:ln w="63500" cmpd="tri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0" idx="12"/>
            </p:cNvCxnSpPr>
            <p:nvPr/>
          </p:nvCxnSpPr>
          <p:spPr>
            <a:xfrm flipH="1">
              <a:off x="2532141" y="3283533"/>
              <a:ext cx="679868" cy="649523"/>
            </a:xfrm>
            <a:prstGeom prst="straightConnector1">
              <a:avLst/>
            </a:prstGeom>
            <a:ln w="63500" cmpd="tri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9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0800" y="461027"/>
            <a:ext cx="87531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90"/>
                </a:solidFill>
              </a:rPr>
              <a:t>Sınır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Eleman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Yöntemi</a:t>
            </a:r>
            <a:r>
              <a:rPr lang="en-US" sz="3200" dirty="0">
                <a:solidFill>
                  <a:srgbClr val="000090"/>
                </a:solidFill>
              </a:rPr>
              <a:t>: </a:t>
            </a:r>
            <a:r>
              <a:rPr lang="en-US" sz="3200" dirty="0" err="1">
                <a:solidFill>
                  <a:srgbClr val="000090"/>
                </a:solidFill>
              </a:rPr>
              <a:t>Avantaj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ve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Dezavantajlar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730" y="939331"/>
            <a:ext cx="84238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39B15"/>
                </a:solidFill>
              </a:rPr>
              <a:t>FEM</a:t>
            </a:r>
            <a:r>
              <a:rPr lang="en-US" sz="2400" dirty="0">
                <a:solidFill>
                  <a:srgbClr val="000090"/>
                </a:solidFill>
              </a:rPr>
              <a:t>, her </a:t>
            </a:r>
            <a:r>
              <a:rPr lang="en-US" sz="2400" dirty="0" err="1">
                <a:solidFill>
                  <a:srgbClr val="000090"/>
                </a:solidFill>
              </a:rPr>
              <a:t>türlü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diferansiyel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denklemin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çözümü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için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benzer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yöntemleri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kullanarak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çok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kolayca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formüle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edilebilir</a:t>
            </a:r>
            <a:r>
              <a:rPr lang="en-US" sz="2400" dirty="0">
                <a:solidFill>
                  <a:srgbClr val="000090"/>
                </a:solidFill>
              </a:rPr>
              <a:t>.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b="1" dirty="0">
                <a:solidFill>
                  <a:srgbClr val="D39B15"/>
                </a:solidFill>
              </a:rPr>
              <a:t>BEM</a:t>
            </a:r>
            <a:r>
              <a:rPr lang="en-US" sz="2400" dirty="0">
                <a:solidFill>
                  <a:srgbClr val="000090"/>
                </a:solidFill>
              </a:rPr>
              <a:t>, </a:t>
            </a:r>
            <a:r>
              <a:rPr lang="en-US" sz="2400" dirty="0" err="1">
                <a:solidFill>
                  <a:srgbClr val="000090"/>
                </a:solidFill>
              </a:rPr>
              <a:t>matematik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olarak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daha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karmaşıktır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ve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çözülmek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istenen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diferansiyel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denklem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için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tanımlanmış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i="1" dirty="0" err="1">
                <a:solidFill>
                  <a:srgbClr val="D39B15"/>
                </a:solidFill>
              </a:rPr>
              <a:t>asal</a:t>
            </a:r>
            <a:r>
              <a:rPr lang="en-US" sz="2400" i="1" dirty="0">
                <a:solidFill>
                  <a:srgbClr val="D39B15"/>
                </a:solidFill>
              </a:rPr>
              <a:t> </a:t>
            </a:r>
            <a:r>
              <a:rPr lang="en-US" sz="2400" i="1" dirty="0" err="1">
                <a:solidFill>
                  <a:srgbClr val="D39B15"/>
                </a:solidFill>
              </a:rPr>
              <a:t>çözümler</a:t>
            </a:r>
            <a:r>
              <a:rPr lang="en-US" sz="2400" dirty="0">
                <a:solidFill>
                  <a:srgbClr val="D39B15"/>
                </a:solidFill>
              </a:rPr>
              <a:t> </a:t>
            </a:r>
            <a:r>
              <a:rPr lang="en-US" sz="2400" dirty="0">
                <a:solidFill>
                  <a:srgbClr val="000090"/>
                </a:solidFill>
              </a:rPr>
              <a:t>e </a:t>
            </a:r>
            <a:r>
              <a:rPr lang="en-US" sz="2400" dirty="0" err="1">
                <a:solidFill>
                  <a:srgbClr val="000090"/>
                </a:solidFill>
              </a:rPr>
              <a:t>ihtiyaç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duyar</a:t>
            </a:r>
            <a:r>
              <a:rPr lang="en-US" sz="2400" dirty="0">
                <a:solidFill>
                  <a:srgbClr val="000090"/>
                </a:solidFill>
              </a:rPr>
              <a:t>.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b="1" dirty="0" err="1">
                <a:solidFill>
                  <a:srgbClr val="D39B15"/>
                </a:solidFill>
              </a:rPr>
              <a:t>Ancak</a:t>
            </a:r>
            <a:r>
              <a:rPr lang="en-US" sz="2400" b="1" dirty="0">
                <a:solidFill>
                  <a:srgbClr val="D39B15"/>
                </a:solidFill>
              </a:rPr>
              <a:t>:</a:t>
            </a:r>
          </a:p>
          <a:p>
            <a:pPr marL="511175" indent="-341313">
              <a:buFont typeface="Arial"/>
              <a:buChar char="•"/>
            </a:pPr>
            <a:r>
              <a:rPr lang="en-US" sz="2400" dirty="0" err="1">
                <a:solidFill>
                  <a:srgbClr val="000090"/>
                </a:solidFill>
              </a:rPr>
              <a:t>Homojen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ya</a:t>
            </a:r>
            <a:r>
              <a:rPr lang="en-US" sz="2400" dirty="0">
                <a:solidFill>
                  <a:srgbClr val="000090"/>
                </a:solidFill>
              </a:rPr>
              <a:t> da </a:t>
            </a:r>
            <a:r>
              <a:rPr lang="en-US" sz="2400" dirty="0" err="1">
                <a:solidFill>
                  <a:srgbClr val="000090"/>
                </a:solidFill>
              </a:rPr>
              <a:t>doğrusal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olmayan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problemlerde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bu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asal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çözümlerin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bulunması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çok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zordur</a:t>
            </a:r>
            <a:r>
              <a:rPr lang="en-US" sz="2400" dirty="0">
                <a:solidFill>
                  <a:srgbClr val="000090"/>
                </a:solidFill>
              </a:rPr>
              <a:t>.</a:t>
            </a:r>
          </a:p>
          <a:p>
            <a:pPr marL="511175" indent="-341313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Bu </a:t>
            </a:r>
            <a:r>
              <a:rPr lang="en-US" sz="2400" dirty="0" err="1">
                <a:solidFill>
                  <a:srgbClr val="000090"/>
                </a:solidFill>
              </a:rPr>
              <a:t>durumda</a:t>
            </a:r>
            <a:r>
              <a:rPr lang="en-US" sz="2400" dirty="0">
                <a:solidFill>
                  <a:srgbClr val="000090"/>
                </a:solidFill>
              </a:rPr>
              <a:t>, </a:t>
            </a:r>
            <a:r>
              <a:rPr lang="en-US" sz="2400" dirty="0" err="1">
                <a:solidFill>
                  <a:srgbClr val="000090"/>
                </a:solidFill>
              </a:rPr>
              <a:t>bu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tür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problemlere</a:t>
            </a:r>
            <a:r>
              <a:rPr lang="en-US" sz="2400" dirty="0">
                <a:solidFill>
                  <a:srgbClr val="000090"/>
                </a:solidFill>
              </a:rPr>
              <a:t> BEM </a:t>
            </a:r>
            <a:r>
              <a:rPr lang="en-US" sz="2400" dirty="0" err="1">
                <a:solidFill>
                  <a:srgbClr val="000090"/>
                </a:solidFill>
              </a:rPr>
              <a:t>doğrudan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uygulanamaz</a:t>
            </a:r>
            <a:r>
              <a:rPr lang="en-US" sz="2400" dirty="0">
                <a:solidFill>
                  <a:srgbClr val="000090"/>
                </a:solidFill>
              </a:rPr>
              <a:t>.</a:t>
            </a:r>
          </a:p>
          <a:p>
            <a:pPr marL="511175" indent="-341313"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Bu </a:t>
            </a:r>
            <a:r>
              <a:rPr lang="en-US" sz="2400" dirty="0" err="1">
                <a:solidFill>
                  <a:srgbClr val="000090"/>
                </a:solidFill>
              </a:rPr>
              <a:t>tür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problemlerde</a:t>
            </a:r>
            <a:r>
              <a:rPr lang="en-US" sz="2400" dirty="0">
                <a:solidFill>
                  <a:srgbClr val="000090"/>
                </a:solidFill>
              </a:rPr>
              <a:t>, BEM </a:t>
            </a:r>
            <a:r>
              <a:rPr lang="en-US" sz="2400" dirty="0" err="1">
                <a:solidFill>
                  <a:srgbClr val="000090"/>
                </a:solidFill>
              </a:rPr>
              <a:t>ile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birlikte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kullanılacak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şekilde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probleme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özel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formülasyonlar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geliştirilir</a:t>
            </a:r>
            <a:r>
              <a:rPr lang="en-US" sz="2400" dirty="0">
                <a:solidFill>
                  <a:srgbClr val="000090"/>
                </a:solidFill>
              </a:rPr>
              <a:t>.</a:t>
            </a:r>
          </a:p>
          <a:p>
            <a:r>
              <a:rPr lang="en-US" sz="2400" dirty="0" err="1">
                <a:solidFill>
                  <a:srgbClr val="D39B15"/>
                </a:solidFill>
              </a:rPr>
              <a:t>Örneğin</a:t>
            </a:r>
            <a:r>
              <a:rPr lang="en-US" sz="2400" dirty="0">
                <a:solidFill>
                  <a:srgbClr val="D39B15"/>
                </a:solidFill>
              </a:rPr>
              <a:t>: </a:t>
            </a:r>
            <a:r>
              <a:rPr lang="en-US" sz="2400" dirty="0">
                <a:solidFill>
                  <a:srgbClr val="000090"/>
                </a:solidFill>
              </a:rPr>
              <a:t>Monte-Carlo, </a:t>
            </a:r>
            <a:r>
              <a:rPr lang="en-US" sz="2400" dirty="0" err="1">
                <a:solidFill>
                  <a:srgbClr val="000090"/>
                </a:solidFill>
              </a:rPr>
              <a:t>Hacim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ayrıklaştırması</a:t>
            </a:r>
            <a:r>
              <a:rPr lang="en-US" sz="2400" dirty="0">
                <a:solidFill>
                  <a:srgbClr val="000090"/>
                </a:solidFill>
              </a:rPr>
              <a:t>, </a:t>
            </a:r>
            <a:r>
              <a:rPr lang="en-US" sz="2400" dirty="0" err="1">
                <a:solidFill>
                  <a:srgbClr val="000090"/>
                </a:solidFill>
              </a:rPr>
              <a:t>ikili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karşıtlık</a:t>
            </a:r>
            <a:r>
              <a:rPr lang="en-US" sz="2400" dirty="0">
                <a:solidFill>
                  <a:srgbClr val="000090"/>
                </a:solidFill>
              </a:rPr>
              <a:t>, vb.</a:t>
            </a:r>
          </a:p>
        </p:txBody>
      </p:sp>
    </p:spTree>
    <p:extLst>
      <p:ext uri="{BB962C8B-B14F-4D97-AF65-F5344CB8AC3E}">
        <p14:creationId xmlns:p14="http://schemas.microsoft.com/office/powerpoint/2010/main" val="120002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0800" y="461027"/>
            <a:ext cx="87531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90"/>
                </a:solidFill>
              </a:rPr>
              <a:t>Sınır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Eleman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Yöntemi</a:t>
            </a:r>
            <a:r>
              <a:rPr lang="en-US" sz="3200" dirty="0">
                <a:solidFill>
                  <a:srgbClr val="000090"/>
                </a:solidFill>
              </a:rPr>
              <a:t>: </a:t>
            </a:r>
            <a:r>
              <a:rPr lang="en-US" sz="3200" dirty="0" err="1">
                <a:solidFill>
                  <a:srgbClr val="000090"/>
                </a:solidFill>
              </a:rPr>
              <a:t>Avantaj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ve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Dezavantajlar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730" y="939331"/>
            <a:ext cx="84238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39B15"/>
                </a:solidFill>
              </a:rPr>
              <a:t>FEM</a:t>
            </a:r>
            <a:r>
              <a:rPr lang="en-US" sz="2400" dirty="0">
                <a:solidFill>
                  <a:srgbClr val="000090"/>
                </a:solidFill>
              </a:rPr>
              <a:t>, her </a:t>
            </a:r>
            <a:r>
              <a:rPr lang="en-US" sz="2400" dirty="0" err="1">
                <a:solidFill>
                  <a:srgbClr val="000090"/>
                </a:solidFill>
              </a:rPr>
              <a:t>türlü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diferansiyel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denklemin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çözümü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için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benzer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yöntemleri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kullanarak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çok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kolayca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formüle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edilebilir</a:t>
            </a:r>
            <a:r>
              <a:rPr lang="en-US" sz="2400" dirty="0">
                <a:solidFill>
                  <a:srgbClr val="000090"/>
                </a:solidFill>
              </a:rPr>
              <a:t>.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b="1" dirty="0">
                <a:solidFill>
                  <a:srgbClr val="D39B15"/>
                </a:solidFill>
              </a:rPr>
              <a:t>BEM</a:t>
            </a:r>
            <a:r>
              <a:rPr lang="en-US" sz="2400" dirty="0">
                <a:solidFill>
                  <a:srgbClr val="000090"/>
                </a:solidFill>
              </a:rPr>
              <a:t>, </a:t>
            </a:r>
            <a:r>
              <a:rPr lang="en-US" sz="2400" dirty="0" err="1">
                <a:solidFill>
                  <a:srgbClr val="000090"/>
                </a:solidFill>
              </a:rPr>
              <a:t>matematik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olarak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daha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karmaşıktır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ve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çözülmek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istenen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diferansiyel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denklem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için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tanımlanmış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i="1" dirty="0" err="1">
                <a:solidFill>
                  <a:srgbClr val="D39B15"/>
                </a:solidFill>
              </a:rPr>
              <a:t>asal</a:t>
            </a:r>
            <a:r>
              <a:rPr lang="en-US" sz="2400" i="1" dirty="0">
                <a:solidFill>
                  <a:srgbClr val="D39B15"/>
                </a:solidFill>
              </a:rPr>
              <a:t> </a:t>
            </a:r>
            <a:r>
              <a:rPr lang="en-US" sz="2400" i="1" dirty="0" err="1">
                <a:solidFill>
                  <a:srgbClr val="D39B15"/>
                </a:solidFill>
              </a:rPr>
              <a:t>çözümler</a:t>
            </a:r>
            <a:r>
              <a:rPr lang="en-US" sz="2400" dirty="0">
                <a:solidFill>
                  <a:srgbClr val="D39B15"/>
                </a:solidFill>
              </a:rPr>
              <a:t> </a:t>
            </a:r>
            <a:r>
              <a:rPr lang="en-US" sz="2400" dirty="0">
                <a:solidFill>
                  <a:srgbClr val="000090"/>
                </a:solidFill>
              </a:rPr>
              <a:t>e </a:t>
            </a:r>
            <a:r>
              <a:rPr lang="en-US" sz="2400" dirty="0" err="1">
                <a:solidFill>
                  <a:srgbClr val="000090"/>
                </a:solidFill>
              </a:rPr>
              <a:t>ihtiyaç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duyar</a:t>
            </a:r>
            <a:r>
              <a:rPr lang="en-US" sz="2400" dirty="0">
                <a:solidFill>
                  <a:srgbClr val="000090"/>
                </a:solidFill>
              </a:rPr>
              <a:t>.</a:t>
            </a:r>
          </a:p>
          <a:p>
            <a:endParaRPr lang="en-US" sz="2400" dirty="0">
              <a:solidFill>
                <a:srgbClr val="000090"/>
              </a:solidFill>
            </a:endParaRPr>
          </a:p>
          <a:p>
            <a:endParaRPr lang="en-US" sz="2400" dirty="0">
              <a:solidFill>
                <a:srgbClr val="000090"/>
              </a:solidFill>
            </a:endParaRPr>
          </a:p>
          <a:p>
            <a:endParaRPr lang="en-US" sz="2400" dirty="0">
              <a:solidFill>
                <a:srgbClr val="000090"/>
              </a:solidFill>
            </a:endParaRPr>
          </a:p>
          <a:p>
            <a:r>
              <a:rPr lang="tr-TR" sz="2400" b="1" cap="small" dirty="0">
                <a:solidFill>
                  <a:srgbClr val="D39B15"/>
                </a:solidFill>
              </a:rPr>
              <a:t>BEE 1.0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homojen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olmayan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ve</a:t>
            </a:r>
            <a:r>
              <a:rPr lang="en-US" sz="2400" dirty="0">
                <a:solidFill>
                  <a:srgbClr val="000090"/>
                </a:solidFill>
              </a:rPr>
              <a:t>/</a:t>
            </a:r>
            <a:r>
              <a:rPr lang="en-US" sz="2400" dirty="0" err="1">
                <a:solidFill>
                  <a:srgbClr val="000090"/>
                </a:solidFill>
              </a:rPr>
              <a:t>veya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doğrusal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olmayan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problemlerin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çözümünde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ikili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karşıtlık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yöntemini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err="1">
                <a:solidFill>
                  <a:srgbClr val="000090"/>
                </a:solidFill>
              </a:rPr>
              <a:t>kullanmaktadır</a:t>
            </a:r>
            <a:r>
              <a:rPr lang="en-US" sz="2400" dirty="0">
                <a:solidFill>
                  <a:srgbClr val="00009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968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46724" y="489460"/>
            <a:ext cx="8229600" cy="702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0090"/>
                </a:solidFill>
              </a:rPr>
              <a:t>Gelecek</a:t>
            </a:r>
            <a:r>
              <a:rPr lang="en-US" sz="3600" dirty="0">
                <a:solidFill>
                  <a:srgbClr val="000090"/>
                </a:solidFill>
              </a:rPr>
              <a:t> </a:t>
            </a:r>
            <a:r>
              <a:rPr lang="en-US" sz="3600" dirty="0" err="1">
                <a:solidFill>
                  <a:srgbClr val="000090"/>
                </a:solidFill>
              </a:rPr>
              <a:t>Planı</a:t>
            </a:r>
            <a:r>
              <a:rPr lang="en-US" sz="3600" dirty="0">
                <a:solidFill>
                  <a:srgbClr val="000090"/>
                </a:solidFill>
              </a:rPr>
              <a:t> </a:t>
            </a:r>
            <a:r>
              <a:rPr lang="en-US" sz="3600" dirty="0" err="1">
                <a:solidFill>
                  <a:srgbClr val="000090"/>
                </a:solidFill>
              </a:rPr>
              <a:t>ve</a:t>
            </a:r>
            <a:r>
              <a:rPr lang="en-US" sz="3600" dirty="0">
                <a:solidFill>
                  <a:srgbClr val="000090"/>
                </a:solidFill>
              </a:rPr>
              <a:t> </a:t>
            </a:r>
            <a:r>
              <a:rPr lang="en-US" sz="3600" dirty="0" err="1">
                <a:solidFill>
                  <a:srgbClr val="000090"/>
                </a:solidFill>
              </a:rPr>
              <a:t>Genişleme</a:t>
            </a:r>
            <a:r>
              <a:rPr lang="en-US" sz="3600" dirty="0">
                <a:solidFill>
                  <a:srgbClr val="000090"/>
                </a:solidFill>
              </a:rPr>
              <a:t> </a:t>
            </a:r>
            <a:r>
              <a:rPr lang="en-US" sz="3600" dirty="0" err="1">
                <a:solidFill>
                  <a:srgbClr val="000090"/>
                </a:solidFill>
              </a:rPr>
              <a:t>Modeli</a:t>
            </a:r>
            <a:endParaRPr lang="en-US" sz="3600" dirty="0">
              <a:solidFill>
                <a:srgbClr val="000090"/>
              </a:solidFill>
            </a:endParaRPr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62255" y="1631066"/>
            <a:ext cx="9004145" cy="3931920"/>
            <a:chOff x="755576" y="2701102"/>
            <a:chExt cx="6984776" cy="3050104"/>
          </a:xfrm>
        </p:grpSpPr>
        <p:sp>
          <p:nvSpPr>
            <p:cNvPr id="27" name="Hexagon 26"/>
            <p:cNvSpPr/>
            <p:nvPr/>
          </p:nvSpPr>
          <p:spPr>
            <a:xfrm>
              <a:off x="1691680" y="3717032"/>
              <a:ext cx="1152128" cy="1008112"/>
            </a:xfrm>
            <a:prstGeom prst="hexagon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BEE Main</a:t>
              </a:r>
            </a:p>
          </p:txBody>
        </p:sp>
        <p:sp>
          <p:nvSpPr>
            <p:cNvPr id="28" name="Hexagon 27"/>
            <p:cNvSpPr/>
            <p:nvPr/>
          </p:nvSpPr>
          <p:spPr>
            <a:xfrm>
              <a:off x="2627784" y="3212976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Akış</a:t>
              </a:r>
              <a:r>
                <a:rPr lang="en-US" dirty="0"/>
                <a:t> </a:t>
              </a:r>
              <a:r>
                <a:rPr lang="en-US" dirty="0" err="1"/>
                <a:t>Modülü</a:t>
              </a:r>
              <a:endParaRPr lang="en-US" dirty="0"/>
            </a:p>
          </p:txBody>
        </p:sp>
        <p:sp>
          <p:nvSpPr>
            <p:cNvPr id="29" name="Hexagon 28"/>
            <p:cNvSpPr/>
            <p:nvPr/>
          </p:nvSpPr>
          <p:spPr>
            <a:xfrm>
              <a:off x="755576" y="3212976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Elastisite</a:t>
              </a:r>
              <a:r>
                <a:rPr lang="en-US" dirty="0"/>
                <a:t> </a:t>
              </a:r>
              <a:r>
                <a:rPr lang="en-US" dirty="0" err="1"/>
                <a:t>Modülü</a:t>
              </a:r>
              <a:endParaRPr lang="en-US" dirty="0"/>
            </a:p>
          </p:txBody>
        </p:sp>
        <p:sp>
          <p:nvSpPr>
            <p:cNvPr id="30" name="Hexagon 29"/>
            <p:cNvSpPr/>
            <p:nvPr/>
          </p:nvSpPr>
          <p:spPr>
            <a:xfrm>
              <a:off x="1691680" y="4743094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Laplace </a:t>
              </a:r>
              <a:r>
                <a:rPr lang="en-US" dirty="0" err="1"/>
                <a:t>Modülü</a:t>
              </a:r>
              <a:endParaRPr lang="en-US" dirty="0"/>
            </a:p>
          </p:txBody>
        </p:sp>
        <p:sp>
          <p:nvSpPr>
            <p:cNvPr id="31" name="Hexagon 30"/>
            <p:cNvSpPr/>
            <p:nvPr/>
          </p:nvSpPr>
          <p:spPr>
            <a:xfrm>
              <a:off x="755576" y="4239896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Elastisite</a:t>
              </a:r>
              <a:r>
                <a:rPr lang="en-US" sz="1600" dirty="0"/>
                <a:t> Laplace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32" name="Hexagon 31"/>
            <p:cNvSpPr/>
            <p:nvPr/>
          </p:nvSpPr>
          <p:spPr>
            <a:xfrm>
              <a:off x="2627784" y="4221088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Akış</a:t>
              </a:r>
              <a:r>
                <a:rPr lang="en-US" sz="1600" dirty="0"/>
                <a:t> Laplace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33" name="Hexagon 32"/>
            <p:cNvSpPr/>
            <p:nvPr/>
          </p:nvSpPr>
          <p:spPr>
            <a:xfrm>
              <a:off x="1694497" y="2708920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Elastisite</a:t>
              </a:r>
              <a:r>
                <a:rPr lang="en-US" sz="1600" dirty="0"/>
                <a:t> </a:t>
              </a:r>
              <a:r>
                <a:rPr lang="en-US" sz="1600" dirty="0" err="1"/>
                <a:t>Akış</a:t>
              </a:r>
              <a:r>
                <a:rPr lang="en-US" sz="1600" dirty="0"/>
                <a:t>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cxnSp>
          <p:nvCxnSpPr>
            <p:cNvPr id="34" name="Straight Connector 33"/>
            <p:cNvCxnSpPr>
              <a:stCxn id="32" idx="4"/>
            </p:cNvCxnSpPr>
            <p:nvPr/>
          </p:nvCxnSpPr>
          <p:spPr>
            <a:xfrm>
              <a:off x="2879812" y="4221088"/>
              <a:ext cx="2700300" cy="18808"/>
            </a:xfrm>
            <a:prstGeom prst="line">
              <a:avLst/>
            </a:prstGeom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Hexagon 34"/>
            <p:cNvSpPr/>
            <p:nvPr/>
          </p:nvSpPr>
          <p:spPr>
            <a:xfrm>
              <a:off x="5652120" y="3709214"/>
              <a:ext cx="1152128" cy="1008112"/>
            </a:xfrm>
            <a:prstGeom prst="hexagon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BEE NL</a:t>
              </a:r>
            </a:p>
          </p:txBody>
        </p:sp>
        <p:sp>
          <p:nvSpPr>
            <p:cNvPr id="36" name="Hexagon 35"/>
            <p:cNvSpPr/>
            <p:nvPr/>
          </p:nvSpPr>
          <p:spPr>
            <a:xfrm>
              <a:off x="6588224" y="3205158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Yüksek</a:t>
              </a:r>
              <a:r>
                <a:rPr lang="en-US" sz="1600" dirty="0"/>
                <a:t> Reynolds </a:t>
              </a:r>
              <a:r>
                <a:rPr lang="en-US" sz="1600" dirty="0" err="1"/>
                <a:t>Akış</a:t>
              </a:r>
              <a:r>
                <a:rPr lang="en-US" sz="1600" dirty="0"/>
                <a:t>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37" name="Hexagon 36"/>
            <p:cNvSpPr/>
            <p:nvPr/>
          </p:nvSpPr>
          <p:spPr>
            <a:xfrm>
              <a:off x="4716016" y="3205158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Plastisite</a:t>
              </a:r>
              <a:r>
                <a:rPr lang="en-US" dirty="0"/>
                <a:t> </a:t>
              </a:r>
              <a:r>
                <a:rPr lang="en-US" dirty="0" err="1"/>
                <a:t>Modülü</a:t>
              </a:r>
              <a:endParaRPr lang="en-US" dirty="0"/>
            </a:p>
          </p:txBody>
        </p:sp>
        <p:sp>
          <p:nvSpPr>
            <p:cNvPr id="38" name="Hexagon 37"/>
            <p:cNvSpPr/>
            <p:nvPr/>
          </p:nvSpPr>
          <p:spPr>
            <a:xfrm>
              <a:off x="5652120" y="4735276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Doğrusal</a:t>
              </a:r>
              <a:r>
                <a:rPr lang="en-US" dirty="0"/>
                <a:t> </a:t>
              </a:r>
              <a:r>
                <a:rPr lang="en-US" dirty="0" err="1"/>
                <a:t>olmayan</a:t>
              </a:r>
              <a:r>
                <a:rPr lang="en-US" dirty="0"/>
                <a:t> Laplace </a:t>
              </a:r>
              <a:r>
                <a:rPr lang="en-US" dirty="0" err="1"/>
                <a:t>Modülü</a:t>
              </a:r>
              <a:endParaRPr lang="en-US" dirty="0"/>
            </a:p>
          </p:txBody>
        </p:sp>
        <p:sp>
          <p:nvSpPr>
            <p:cNvPr id="39" name="Hexagon 38"/>
            <p:cNvSpPr/>
            <p:nvPr/>
          </p:nvSpPr>
          <p:spPr>
            <a:xfrm>
              <a:off x="4716016" y="4232078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/>
                <a:t>Etkileşimli</a:t>
              </a:r>
              <a:r>
                <a:rPr lang="en-US" sz="1400" dirty="0"/>
                <a:t> </a:t>
              </a:r>
              <a:r>
                <a:rPr lang="en-US" sz="1400" dirty="0" err="1"/>
                <a:t>Plastisite</a:t>
              </a:r>
              <a:r>
                <a:rPr lang="en-US" sz="1400" dirty="0"/>
                <a:t> </a:t>
              </a:r>
              <a:r>
                <a:rPr lang="en-US" sz="1400" dirty="0" err="1"/>
                <a:t>Doğ</a:t>
              </a:r>
              <a:r>
                <a:rPr lang="en-US" sz="1400" dirty="0"/>
                <a:t>. </a:t>
              </a:r>
              <a:r>
                <a:rPr lang="en-US" sz="1400" dirty="0" err="1"/>
                <a:t>Olmayan</a:t>
              </a:r>
              <a:r>
                <a:rPr lang="en-US" sz="1400" dirty="0"/>
                <a:t> Laplace </a:t>
              </a:r>
              <a:r>
                <a:rPr lang="en-US" sz="1400" dirty="0" err="1"/>
                <a:t>Modülü</a:t>
              </a:r>
              <a:endParaRPr lang="en-US" sz="1400" dirty="0"/>
            </a:p>
          </p:txBody>
        </p:sp>
        <p:sp>
          <p:nvSpPr>
            <p:cNvPr id="40" name="Hexagon 39"/>
            <p:cNvSpPr/>
            <p:nvPr/>
          </p:nvSpPr>
          <p:spPr>
            <a:xfrm>
              <a:off x="6588224" y="4213270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/>
                <a:t>Etkileşimli</a:t>
              </a:r>
              <a:r>
                <a:rPr lang="en-US" sz="1400" dirty="0"/>
                <a:t> YR </a:t>
              </a:r>
              <a:r>
                <a:rPr lang="en-US" sz="1400" dirty="0" err="1"/>
                <a:t>Akış</a:t>
              </a:r>
              <a:r>
                <a:rPr lang="en-US" sz="1400" dirty="0"/>
                <a:t> </a:t>
              </a:r>
              <a:r>
                <a:rPr lang="en-US" sz="1400" dirty="0" err="1"/>
                <a:t>Doğ</a:t>
              </a:r>
              <a:r>
                <a:rPr lang="en-US" sz="1400" dirty="0"/>
                <a:t>. </a:t>
              </a:r>
              <a:r>
                <a:rPr lang="en-US" sz="1400" dirty="0" err="1"/>
                <a:t>Olmayan</a:t>
              </a:r>
              <a:r>
                <a:rPr lang="en-US" sz="1400" dirty="0"/>
                <a:t> Laplace </a:t>
              </a:r>
              <a:r>
                <a:rPr lang="en-US" sz="1400" dirty="0" err="1"/>
                <a:t>Modülü</a:t>
              </a:r>
              <a:endParaRPr lang="en-US" sz="1400" dirty="0"/>
            </a:p>
          </p:txBody>
        </p:sp>
        <p:sp>
          <p:nvSpPr>
            <p:cNvPr id="41" name="Hexagon 40"/>
            <p:cNvSpPr/>
            <p:nvPr/>
          </p:nvSpPr>
          <p:spPr>
            <a:xfrm>
              <a:off x="5654937" y="2701102"/>
              <a:ext cx="1152128" cy="1008112"/>
            </a:xfrm>
            <a:prstGeom prst="hexago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Plastisite</a:t>
              </a:r>
              <a:r>
                <a:rPr lang="en-US" sz="1600" dirty="0"/>
                <a:t> YR </a:t>
              </a:r>
              <a:r>
                <a:rPr lang="en-US" sz="1600" dirty="0" err="1"/>
                <a:t>akış</a:t>
              </a:r>
              <a:r>
                <a:rPr lang="en-US" sz="1600" dirty="0"/>
                <a:t>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3214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0801" y="1087454"/>
            <a:ext cx="8145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cap="small" dirty="0">
                <a:solidFill>
                  <a:srgbClr val="D39B15"/>
                </a:solidFill>
              </a:rPr>
              <a:t>BEE 1.0</a:t>
            </a:r>
            <a:endParaRPr lang="en-US" sz="3200" b="1" cap="small" dirty="0">
              <a:solidFill>
                <a:srgbClr val="D39B1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3959258" y="2039796"/>
            <a:ext cx="4727542" cy="32719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l">
              <a:buFont typeface="Arial"/>
              <a:buChar char="•"/>
            </a:pPr>
            <a:r>
              <a:rPr lang="en-US" dirty="0" err="1">
                <a:solidFill>
                  <a:srgbClr val="000090"/>
                </a:solidFill>
              </a:rPr>
              <a:t>Sınır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eleman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yöntemi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tabanlı</a:t>
            </a:r>
            <a:endParaRPr lang="en-US" dirty="0">
              <a:solidFill>
                <a:srgbClr val="000090"/>
              </a:solidFill>
            </a:endParaRPr>
          </a:p>
          <a:p>
            <a:pPr marL="914400" lvl="1" indent="-457200" algn="l">
              <a:buFont typeface="Arial"/>
              <a:buChar char="•"/>
            </a:pPr>
            <a:r>
              <a:rPr lang="en-US" dirty="0" err="1">
                <a:solidFill>
                  <a:srgbClr val="000090"/>
                </a:solidFill>
              </a:rPr>
              <a:t>İki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ve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üç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boyutlu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analiz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yapabilen</a:t>
            </a:r>
            <a:endParaRPr lang="en-US" dirty="0">
              <a:solidFill>
                <a:srgbClr val="000090"/>
              </a:solidFill>
            </a:endParaRPr>
          </a:p>
          <a:p>
            <a:pPr marL="914400" lvl="1" indent="-457200" algn="l">
              <a:buFont typeface="Arial"/>
              <a:buChar char="•"/>
            </a:pPr>
            <a:r>
              <a:rPr lang="en-US" dirty="0" err="1">
                <a:solidFill>
                  <a:srgbClr val="000090"/>
                </a:solidFill>
              </a:rPr>
              <a:t>Paralel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hesaplama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kapasitesine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sahip</a:t>
            </a:r>
            <a:endParaRPr lang="en-US" dirty="0">
              <a:solidFill>
                <a:srgbClr val="000090"/>
              </a:solidFill>
            </a:endParaRPr>
          </a:p>
          <a:p>
            <a:pPr marL="914400" lvl="1" indent="-457200" algn="l">
              <a:buFont typeface="Arial"/>
              <a:buChar char="•"/>
            </a:pPr>
            <a:r>
              <a:rPr lang="en-US" dirty="0" err="1">
                <a:solidFill>
                  <a:srgbClr val="000090"/>
                </a:solidFill>
              </a:rPr>
              <a:t>Modüler</a:t>
            </a:r>
            <a:endParaRPr lang="en-US" dirty="0">
              <a:solidFill>
                <a:srgbClr val="00009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C48121-13AC-7447-AD8C-ACA031D2A216}"/>
              </a:ext>
            </a:extLst>
          </p:cNvPr>
          <p:cNvGrpSpPr>
            <a:grpSpLocks noChangeAspect="1"/>
          </p:cNvGrpSpPr>
          <p:nvPr/>
        </p:nvGrpSpPr>
        <p:grpSpPr>
          <a:xfrm>
            <a:off x="183185" y="1733424"/>
            <a:ext cx="3957494" cy="3980983"/>
            <a:chOff x="755576" y="2708920"/>
            <a:chExt cx="3024336" cy="3042286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1B2A2059-8BBF-7048-B996-D7CA57FC8323}"/>
                </a:ext>
              </a:extLst>
            </p:cNvPr>
            <p:cNvSpPr/>
            <p:nvPr/>
          </p:nvSpPr>
          <p:spPr>
            <a:xfrm>
              <a:off x="1691680" y="3717032"/>
              <a:ext cx="1152128" cy="1008112"/>
            </a:xfrm>
            <a:prstGeom prst="hexagon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BEE Main</a:t>
              </a:r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667281E6-23D7-254E-B6BF-320A929CD97A}"/>
                </a:ext>
              </a:extLst>
            </p:cNvPr>
            <p:cNvSpPr/>
            <p:nvPr/>
          </p:nvSpPr>
          <p:spPr>
            <a:xfrm>
              <a:off x="2627784" y="3212976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Akış</a:t>
              </a:r>
              <a:r>
                <a:rPr lang="en-US" sz="1600" dirty="0"/>
                <a:t>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EC568DBD-40EC-FB41-9D21-8347CDB95ED5}"/>
                </a:ext>
              </a:extLst>
            </p:cNvPr>
            <p:cNvSpPr/>
            <p:nvPr/>
          </p:nvSpPr>
          <p:spPr>
            <a:xfrm>
              <a:off x="755576" y="3212976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Elastisite</a:t>
              </a:r>
              <a:r>
                <a:rPr lang="en-US" sz="1600" dirty="0"/>
                <a:t>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F4F0212E-E181-2F4F-AD1B-2D1364621C65}"/>
                </a:ext>
              </a:extLst>
            </p:cNvPr>
            <p:cNvSpPr/>
            <p:nvPr/>
          </p:nvSpPr>
          <p:spPr>
            <a:xfrm>
              <a:off x="1691680" y="4743094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Laplace Modülü</a:t>
              </a:r>
              <a:endParaRPr lang="en-US" sz="1600" dirty="0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22FA7B7E-48EE-9E49-8491-0C92EAF8FF93}"/>
                </a:ext>
              </a:extLst>
            </p:cNvPr>
            <p:cNvSpPr/>
            <p:nvPr/>
          </p:nvSpPr>
          <p:spPr>
            <a:xfrm>
              <a:off x="755576" y="4239896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Elastisite</a:t>
              </a:r>
              <a:endParaRPr lang="en-US" sz="1600" dirty="0"/>
            </a:p>
            <a:p>
              <a:pPr algn="ctr"/>
              <a:r>
                <a:rPr lang="en-US" sz="1600" dirty="0"/>
                <a:t>Laplace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D855F57E-9EC0-A545-97C3-5E64735D92EF}"/>
                </a:ext>
              </a:extLst>
            </p:cNvPr>
            <p:cNvSpPr/>
            <p:nvPr/>
          </p:nvSpPr>
          <p:spPr>
            <a:xfrm>
              <a:off x="2627784" y="4221088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Akış</a:t>
              </a:r>
              <a:endParaRPr lang="en-US" sz="1600" dirty="0"/>
            </a:p>
            <a:p>
              <a:pPr algn="ctr"/>
              <a:r>
                <a:rPr lang="en-US" sz="1600" dirty="0"/>
                <a:t>Laplace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4F406921-BB6F-A64F-B403-333EC4EAE5A7}"/>
                </a:ext>
              </a:extLst>
            </p:cNvPr>
            <p:cNvSpPr/>
            <p:nvPr/>
          </p:nvSpPr>
          <p:spPr>
            <a:xfrm>
              <a:off x="1694497" y="2708920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Elastik</a:t>
              </a:r>
              <a:endParaRPr lang="en-US" sz="1600" dirty="0"/>
            </a:p>
            <a:p>
              <a:pPr algn="ctr"/>
              <a:r>
                <a:rPr lang="en-US" sz="1600" dirty="0" err="1"/>
                <a:t>Akış</a:t>
              </a:r>
              <a:r>
                <a:rPr lang="en-US" sz="1600" dirty="0"/>
                <a:t>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6510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62255" y="1287025"/>
            <a:ext cx="5025609" cy="4585405"/>
            <a:chOff x="755576" y="2708920"/>
            <a:chExt cx="3898510" cy="3557031"/>
          </a:xfrm>
        </p:grpSpPr>
        <p:sp>
          <p:nvSpPr>
            <p:cNvPr id="47" name="Hexagon 46"/>
            <p:cNvSpPr/>
            <p:nvPr/>
          </p:nvSpPr>
          <p:spPr>
            <a:xfrm>
              <a:off x="1691680" y="3717032"/>
              <a:ext cx="1152128" cy="1008112"/>
            </a:xfrm>
            <a:prstGeom prst="hexagon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BEE Main</a:t>
              </a:r>
            </a:p>
          </p:txBody>
        </p:sp>
        <p:sp>
          <p:nvSpPr>
            <p:cNvPr id="48" name="Hexagon 47"/>
            <p:cNvSpPr/>
            <p:nvPr/>
          </p:nvSpPr>
          <p:spPr>
            <a:xfrm>
              <a:off x="2627784" y="3212976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Akış</a:t>
              </a:r>
              <a:r>
                <a:rPr lang="en-US" dirty="0"/>
                <a:t> </a:t>
              </a:r>
              <a:r>
                <a:rPr lang="en-US" dirty="0" err="1"/>
                <a:t>Modülü</a:t>
              </a:r>
              <a:endParaRPr lang="en-US" dirty="0"/>
            </a:p>
          </p:txBody>
        </p:sp>
        <p:sp>
          <p:nvSpPr>
            <p:cNvPr id="49" name="Hexagon 48"/>
            <p:cNvSpPr/>
            <p:nvPr/>
          </p:nvSpPr>
          <p:spPr>
            <a:xfrm>
              <a:off x="755576" y="3212976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Elastisite</a:t>
              </a:r>
              <a:r>
                <a:rPr lang="en-US" dirty="0"/>
                <a:t> </a:t>
              </a:r>
              <a:r>
                <a:rPr lang="en-US" dirty="0" err="1"/>
                <a:t>Modülü</a:t>
              </a:r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>
              <a:off x="1691680" y="4743094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Laplace </a:t>
              </a:r>
              <a:r>
                <a:rPr lang="en-US" dirty="0" err="1"/>
                <a:t>Modülü</a:t>
              </a:r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>
              <a:off x="755576" y="4239896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Elastisite</a:t>
              </a:r>
              <a:r>
                <a:rPr lang="en-US" sz="1600" dirty="0"/>
                <a:t> Laplace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52" name="Hexagon 51"/>
            <p:cNvSpPr/>
            <p:nvPr/>
          </p:nvSpPr>
          <p:spPr>
            <a:xfrm>
              <a:off x="2627784" y="4221088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Akış</a:t>
              </a:r>
              <a:r>
                <a:rPr lang="en-US" sz="1600" dirty="0"/>
                <a:t> Laplace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53" name="Hexagon 52"/>
            <p:cNvSpPr/>
            <p:nvPr/>
          </p:nvSpPr>
          <p:spPr>
            <a:xfrm>
              <a:off x="1694497" y="2708920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Elastisite</a:t>
              </a:r>
              <a:r>
                <a:rPr lang="en-US" sz="1600" dirty="0"/>
                <a:t> </a:t>
              </a:r>
              <a:r>
                <a:rPr lang="en-US" sz="1600" dirty="0" err="1"/>
                <a:t>Akış</a:t>
              </a:r>
              <a:r>
                <a:rPr lang="en-US" sz="1600" dirty="0"/>
                <a:t>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cxnSp>
          <p:nvCxnSpPr>
            <p:cNvPr id="54" name="Straight Connector 53"/>
            <p:cNvCxnSpPr>
              <a:stCxn id="50" idx="1"/>
            </p:cNvCxnSpPr>
            <p:nvPr/>
          </p:nvCxnSpPr>
          <p:spPr>
            <a:xfrm>
              <a:off x="2591780" y="5751206"/>
              <a:ext cx="910178" cy="0"/>
            </a:xfrm>
            <a:prstGeom prst="line">
              <a:avLst/>
            </a:prstGeom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Hexagon 58"/>
            <p:cNvSpPr/>
            <p:nvPr/>
          </p:nvSpPr>
          <p:spPr>
            <a:xfrm>
              <a:off x="3501958" y="5257839"/>
              <a:ext cx="1152128" cy="1008112"/>
            </a:xfrm>
            <a:prstGeom prst="hexago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Anten</a:t>
              </a:r>
              <a:r>
                <a:rPr lang="en-US" dirty="0"/>
                <a:t> </a:t>
              </a:r>
              <a:r>
                <a:rPr lang="en-US" dirty="0" err="1"/>
                <a:t>Tasrım</a:t>
              </a:r>
              <a:r>
                <a:rPr lang="en-US" dirty="0"/>
                <a:t> </a:t>
              </a:r>
              <a:r>
                <a:rPr lang="en-US" dirty="0" err="1"/>
                <a:t>Modülü</a:t>
              </a:r>
              <a:endParaRPr lang="en-US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63421" y="1426029"/>
            <a:ext cx="4564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tr-TR" sz="2800" dirty="0">
                <a:solidFill>
                  <a:srgbClr val="002060"/>
                </a:solidFill>
              </a:rPr>
              <a:t>Önceden tanımlı antenler </a:t>
            </a:r>
            <a:br>
              <a:rPr lang="tr-TR" sz="2800" dirty="0">
                <a:solidFill>
                  <a:srgbClr val="002060"/>
                </a:solidFill>
              </a:rPr>
            </a:br>
            <a:r>
              <a:rPr lang="tr-TR" sz="2800" dirty="0">
                <a:solidFill>
                  <a:srgbClr val="002060"/>
                </a:solidFill>
              </a:rPr>
              <a:t>üzerinden tasarım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sz="2800" dirty="0">
                <a:solidFill>
                  <a:srgbClr val="002060"/>
                </a:solidFill>
              </a:rPr>
              <a:t>Kullanım kolaylığı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sz="2800" dirty="0">
                <a:solidFill>
                  <a:srgbClr val="002060"/>
                </a:solidFill>
              </a:rPr>
              <a:t>Eğitim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</a:rPr>
              <a:t>Düşük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tr-TR" sz="2800" dirty="0">
                <a:solidFill>
                  <a:srgbClr val="002060"/>
                </a:solidFill>
              </a:rPr>
              <a:t>Lisans ücreti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46724" y="489460"/>
            <a:ext cx="8229600" cy="702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0090"/>
                </a:solidFill>
              </a:rPr>
              <a:t>Gelecek</a:t>
            </a:r>
            <a:r>
              <a:rPr lang="en-US" sz="3600" dirty="0">
                <a:solidFill>
                  <a:srgbClr val="000090"/>
                </a:solidFill>
              </a:rPr>
              <a:t> </a:t>
            </a:r>
            <a:r>
              <a:rPr lang="en-US" sz="3600" dirty="0" err="1">
                <a:solidFill>
                  <a:srgbClr val="000090"/>
                </a:solidFill>
              </a:rPr>
              <a:t>Planı</a:t>
            </a:r>
            <a:r>
              <a:rPr lang="en-US" sz="3600" dirty="0">
                <a:solidFill>
                  <a:srgbClr val="000090"/>
                </a:solidFill>
              </a:rPr>
              <a:t> </a:t>
            </a:r>
            <a:r>
              <a:rPr lang="en-US" sz="3600" dirty="0" err="1">
                <a:solidFill>
                  <a:srgbClr val="000090"/>
                </a:solidFill>
              </a:rPr>
              <a:t>ve</a:t>
            </a:r>
            <a:r>
              <a:rPr lang="en-US" sz="3600" dirty="0">
                <a:solidFill>
                  <a:srgbClr val="000090"/>
                </a:solidFill>
              </a:rPr>
              <a:t> </a:t>
            </a:r>
            <a:r>
              <a:rPr lang="en-US" sz="3600" dirty="0" err="1">
                <a:solidFill>
                  <a:srgbClr val="000090"/>
                </a:solidFill>
              </a:rPr>
              <a:t>Genişleme</a:t>
            </a:r>
            <a:r>
              <a:rPr lang="en-US" sz="3600" dirty="0">
                <a:solidFill>
                  <a:srgbClr val="000090"/>
                </a:solidFill>
              </a:rPr>
              <a:t> </a:t>
            </a:r>
            <a:r>
              <a:rPr lang="en-US" sz="3600" dirty="0" err="1">
                <a:solidFill>
                  <a:srgbClr val="000090"/>
                </a:solidFill>
              </a:rPr>
              <a:t>Modeli</a:t>
            </a:r>
            <a:endParaRPr lang="en-US" sz="3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98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4147456" y="1165228"/>
            <a:ext cx="4999551" cy="328702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</a:rPr>
              <a:t>Seçilen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bir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anten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üzerinden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doğrudan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tasarıma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geçebilme</a:t>
            </a:r>
            <a:endParaRPr lang="en-US" sz="2600" dirty="0">
              <a:solidFill>
                <a:srgbClr val="002060"/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</a:rPr>
              <a:t>Değişik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analizleri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birleştirilmiş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arayüz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ile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yapabilme</a:t>
            </a:r>
            <a:endParaRPr lang="en-US" sz="2600" dirty="0">
              <a:solidFill>
                <a:srgbClr val="002060"/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</a:rPr>
              <a:t>Çözüm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sonucu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doğrudan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baskı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devre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için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üretim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kodunun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çıkarılması</a:t>
            </a:r>
            <a:endParaRPr lang="en-US" sz="2600" dirty="0">
              <a:solidFill>
                <a:srgbClr val="002060"/>
              </a:solidFill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600" dirty="0" err="1">
                <a:solidFill>
                  <a:srgbClr val="002060"/>
                </a:solidFill>
              </a:rPr>
              <a:t>Modüler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yapısı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sayesinde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gelecekte</a:t>
            </a:r>
            <a:endParaRPr lang="en-US" sz="2600" dirty="0">
              <a:solidFill>
                <a:srgbClr val="002060"/>
              </a:solidFill>
            </a:endParaRP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sz="2200" dirty="0" err="1">
                <a:solidFill>
                  <a:srgbClr val="002060"/>
                </a:solidFill>
              </a:rPr>
              <a:t>farklı</a:t>
            </a:r>
            <a:r>
              <a:rPr lang="en-US" sz="2200" dirty="0">
                <a:solidFill>
                  <a:srgbClr val="002060"/>
                </a:solidFill>
              </a:rPr>
              <a:t> tip </a:t>
            </a:r>
            <a:r>
              <a:rPr lang="en-US" sz="2200" dirty="0" err="1">
                <a:solidFill>
                  <a:srgbClr val="002060"/>
                </a:solidFill>
              </a:rPr>
              <a:t>antenlerin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entegre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br>
              <a:rPr lang="en-US" sz="2200" dirty="0">
                <a:solidFill>
                  <a:srgbClr val="002060"/>
                </a:solidFill>
              </a:rPr>
            </a:br>
            <a:r>
              <a:rPr lang="en-US" sz="2200" dirty="0" err="1">
                <a:solidFill>
                  <a:srgbClr val="002060"/>
                </a:solidFill>
              </a:rPr>
              <a:t>edilebilecek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olması</a:t>
            </a:r>
            <a:endParaRPr lang="en-US" sz="2200" dirty="0">
              <a:solidFill>
                <a:srgbClr val="002060"/>
              </a:solidFill>
            </a:endParaRP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sz="2100" dirty="0" err="1">
                <a:solidFill>
                  <a:srgbClr val="002060"/>
                </a:solidFill>
              </a:rPr>
              <a:t>Çoklu-fizik</a:t>
            </a:r>
            <a:r>
              <a:rPr lang="en-US" sz="2100" dirty="0">
                <a:solidFill>
                  <a:srgbClr val="002060"/>
                </a:solidFill>
              </a:rPr>
              <a:t> </a:t>
            </a:r>
            <a:r>
              <a:rPr lang="en-US" sz="2100" dirty="0" err="1">
                <a:solidFill>
                  <a:srgbClr val="002060"/>
                </a:solidFill>
              </a:rPr>
              <a:t>problemlerine</a:t>
            </a:r>
            <a:r>
              <a:rPr lang="en-US" sz="2100" dirty="0">
                <a:solidFill>
                  <a:srgbClr val="002060"/>
                </a:solidFill>
              </a:rPr>
              <a:t> </a:t>
            </a:r>
            <a:br>
              <a:rPr lang="en-US" sz="2100" dirty="0">
                <a:solidFill>
                  <a:srgbClr val="002060"/>
                </a:solidFill>
              </a:rPr>
            </a:br>
            <a:r>
              <a:rPr lang="en-US" sz="2100" dirty="0" err="1">
                <a:solidFill>
                  <a:srgbClr val="002060"/>
                </a:solidFill>
              </a:rPr>
              <a:t>genişletilebilecek</a:t>
            </a:r>
            <a:r>
              <a:rPr lang="en-US" sz="2100" dirty="0">
                <a:solidFill>
                  <a:srgbClr val="002060"/>
                </a:solidFill>
              </a:rPr>
              <a:t> program </a:t>
            </a:r>
            <a:r>
              <a:rPr lang="en-US" sz="2100" dirty="0" err="1">
                <a:solidFill>
                  <a:srgbClr val="002060"/>
                </a:solidFill>
              </a:rPr>
              <a:t>altyapısı</a:t>
            </a:r>
            <a:endParaRPr lang="en-US" sz="2100" dirty="0">
              <a:solidFill>
                <a:srgbClr val="002060"/>
              </a:solidFill>
            </a:endParaRPr>
          </a:p>
          <a:p>
            <a:pPr marL="914400" lvl="1" indent="-457200" algn="l">
              <a:buFont typeface="Arial" pitchFamily="34" charset="0"/>
              <a:buChar char="•"/>
            </a:pPr>
            <a:r>
              <a:rPr lang="en-US" sz="2100" dirty="0" err="1">
                <a:solidFill>
                  <a:srgbClr val="002060"/>
                </a:solidFill>
              </a:rPr>
              <a:t>Elektromanyetik</a:t>
            </a:r>
            <a:r>
              <a:rPr lang="en-US" sz="2100" dirty="0">
                <a:solidFill>
                  <a:srgbClr val="002060"/>
                </a:solidFill>
              </a:rPr>
              <a:t> </a:t>
            </a:r>
            <a:r>
              <a:rPr lang="en-US" sz="2100" dirty="0" err="1">
                <a:solidFill>
                  <a:srgbClr val="002060"/>
                </a:solidFill>
              </a:rPr>
              <a:t>etkileşimleri</a:t>
            </a:r>
            <a:r>
              <a:rPr lang="en-US" sz="2100" dirty="0">
                <a:solidFill>
                  <a:srgbClr val="002060"/>
                </a:solidFill>
              </a:rPr>
              <a:t> </a:t>
            </a:r>
            <a:br>
              <a:rPr lang="en-US" sz="2100" dirty="0">
                <a:solidFill>
                  <a:srgbClr val="002060"/>
                </a:solidFill>
              </a:rPr>
            </a:br>
            <a:r>
              <a:rPr lang="en-US" sz="2100" dirty="0" err="1">
                <a:solidFill>
                  <a:srgbClr val="002060"/>
                </a:solidFill>
              </a:rPr>
              <a:t>çözebilme</a:t>
            </a:r>
            <a:r>
              <a:rPr lang="en-US" sz="2100" dirty="0">
                <a:solidFill>
                  <a:srgbClr val="002060"/>
                </a:solidFill>
              </a:rPr>
              <a:t> </a:t>
            </a:r>
            <a:r>
              <a:rPr lang="en-US" sz="2100" dirty="0" err="1">
                <a:solidFill>
                  <a:srgbClr val="002060"/>
                </a:solidFill>
              </a:rPr>
              <a:t>yetisi</a:t>
            </a:r>
            <a:endParaRPr lang="en-US" sz="21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46724" y="489460"/>
            <a:ext cx="8229600" cy="702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0090"/>
                </a:solidFill>
              </a:rPr>
              <a:t>Gelecek</a:t>
            </a:r>
            <a:r>
              <a:rPr lang="en-US" sz="3600" dirty="0">
                <a:solidFill>
                  <a:srgbClr val="000090"/>
                </a:solidFill>
              </a:rPr>
              <a:t> </a:t>
            </a:r>
            <a:r>
              <a:rPr lang="en-US" sz="3600" dirty="0" err="1">
                <a:solidFill>
                  <a:srgbClr val="000090"/>
                </a:solidFill>
              </a:rPr>
              <a:t>Planı</a:t>
            </a:r>
            <a:r>
              <a:rPr lang="en-US" sz="3600" dirty="0">
                <a:solidFill>
                  <a:srgbClr val="000090"/>
                </a:solidFill>
              </a:rPr>
              <a:t> </a:t>
            </a:r>
            <a:r>
              <a:rPr lang="en-US" sz="3600" dirty="0" err="1">
                <a:solidFill>
                  <a:srgbClr val="000090"/>
                </a:solidFill>
              </a:rPr>
              <a:t>ve</a:t>
            </a:r>
            <a:r>
              <a:rPr lang="en-US" sz="3600" dirty="0">
                <a:solidFill>
                  <a:srgbClr val="000090"/>
                </a:solidFill>
              </a:rPr>
              <a:t> </a:t>
            </a:r>
            <a:r>
              <a:rPr lang="en-US" sz="3600" dirty="0" err="1">
                <a:solidFill>
                  <a:srgbClr val="000090"/>
                </a:solidFill>
              </a:rPr>
              <a:t>Genişleme</a:t>
            </a:r>
            <a:r>
              <a:rPr lang="en-US" sz="3600" dirty="0">
                <a:solidFill>
                  <a:srgbClr val="000090"/>
                </a:solidFill>
              </a:rPr>
              <a:t> </a:t>
            </a:r>
            <a:r>
              <a:rPr lang="en-US" sz="3600" dirty="0" err="1">
                <a:solidFill>
                  <a:srgbClr val="000090"/>
                </a:solidFill>
              </a:rPr>
              <a:t>Modeli</a:t>
            </a:r>
            <a:endParaRPr lang="en-US" sz="3600" dirty="0">
              <a:solidFill>
                <a:srgbClr val="00009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F0973D-65B2-3343-8634-11C3933BD330}"/>
              </a:ext>
            </a:extLst>
          </p:cNvPr>
          <p:cNvGrpSpPr>
            <a:grpSpLocks noChangeAspect="1"/>
          </p:cNvGrpSpPr>
          <p:nvPr/>
        </p:nvGrpSpPr>
        <p:grpSpPr>
          <a:xfrm>
            <a:off x="62255" y="1287025"/>
            <a:ext cx="5025609" cy="4585405"/>
            <a:chOff x="755576" y="2708920"/>
            <a:chExt cx="3898510" cy="3557031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AA38828A-A26D-3041-9D90-84A11456031D}"/>
                </a:ext>
              </a:extLst>
            </p:cNvPr>
            <p:cNvSpPr/>
            <p:nvPr/>
          </p:nvSpPr>
          <p:spPr>
            <a:xfrm>
              <a:off x="1691680" y="3717032"/>
              <a:ext cx="1152128" cy="1008112"/>
            </a:xfrm>
            <a:prstGeom prst="hexagon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BEE Main</a:t>
              </a:r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B4F611EE-55F3-7545-9051-D2B3D10A4A61}"/>
                </a:ext>
              </a:extLst>
            </p:cNvPr>
            <p:cNvSpPr/>
            <p:nvPr/>
          </p:nvSpPr>
          <p:spPr>
            <a:xfrm>
              <a:off x="2627784" y="3212976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Akış</a:t>
              </a:r>
              <a:r>
                <a:rPr lang="en-US" dirty="0"/>
                <a:t> </a:t>
              </a:r>
              <a:r>
                <a:rPr lang="en-US" dirty="0" err="1"/>
                <a:t>Modülü</a:t>
              </a:r>
              <a:endParaRPr lang="en-US" dirty="0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01C3453B-B261-E041-9AEE-9287195FA79C}"/>
                </a:ext>
              </a:extLst>
            </p:cNvPr>
            <p:cNvSpPr/>
            <p:nvPr/>
          </p:nvSpPr>
          <p:spPr>
            <a:xfrm>
              <a:off x="755576" y="3212976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Elastisite</a:t>
              </a:r>
              <a:r>
                <a:rPr lang="en-US" dirty="0"/>
                <a:t> </a:t>
              </a:r>
              <a:r>
                <a:rPr lang="en-US" dirty="0" err="1"/>
                <a:t>Modülü</a:t>
              </a:r>
              <a:endParaRPr lang="en-US" dirty="0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ADBCC79A-4ABB-384D-A92E-EB35B3B8A2AE}"/>
                </a:ext>
              </a:extLst>
            </p:cNvPr>
            <p:cNvSpPr/>
            <p:nvPr/>
          </p:nvSpPr>
          <p:spPr>
            <a:xfrm>
              <a:off x="1691680" y="4743094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Laplace </a:t>
              </a:r>
              <a:r>
                <a:rPr lang="en-US" dirty="0" err="1"/>
                <a:t>Modülü</a:t>
              </a:r>
              <a:endParaRPr lang="en-US" dirty="0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88AE011B-D342-A049-865F-BBC235578800}"/>
                </a:ext>
              </a:extLst>
            </p:cNvPr>
            <p:cNvSpPr/>
            <p:nvPr/>
          </p:nvSpPr>
          <p:spPr>
            <a:xfrm>
              <a:off x="755576" y="4239896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Elastisite</a:t>
              </a:r>
              <a:r>
                <a:rPr lang="en-US" sz="1600" dirty="0"/>
                <a:t> Laplace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0DC96947-B6F5-D94E-9690-E2AF8BA6649A}"/>
                </a:ext>
              </a:extLst>
            </p:cNvPr>
            <p:cNvSpPr/>
            <p:nvPr/>
          </p:nvSpPr>
          <p:spPr>
            <a:xfrm>
              <a:off x="2627784" y="4221088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Akış</a:t>
              </a:r>
              <a:r>
                <a:rPr lang="en-US" sz="1600" dirty="0"/>
                <a:t> Laplace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4991FB7B-E6B9-D945-B64E-BE00A7449A7A}"/>
                </a:ext>
              </a:extLst>
            </p:cNvPr>
            <p:cNvSpPr/>
            <p:nvPr/>
          </p:nvSpPr>
          <p:spPr>
            <a:xfrm>
              <a:off x="1694497" y="2708920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Elastisite</a:t>
              </a:r>
              <a:r>
                <a:rPr lang="en-US" sz="1600" dirty="0"/>
                <a:t> </a:t>
              </a:r>
              <a:r>
                <a:rPr lang="en-US" sz="1600" dirty="0" err="1"/>
                <a:t>Akış</a:t>
              </a:r>
              <a:r>
                <a:rPr lang="en-US" sz="1600" dirty="0"/>
                <a:t>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1AEA677-DBBF-8B44-B28D-8FAC0C9DFFA4}"/>
                </a:ext>
              </a:extLst>
            </p:cNvPr>
            <p:cNvCxnSpPr>
              <a:stCxn id="23" idx="1"/>
            </p:cNvCxnSpPr>
            <p:nvPr/>
          </p:nvCxnSpPr>
          <p:spPr>
            <a:xfrm>
              <a:off x="2591780" y="5751206"/>
              <a:ext cx="910178" cy="0"/>
            </a:xfrm>
            <a:prstGeom prst="line">
              <a:avLst/>
            </a:prstGeom>
            <a:ln w="38100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DCB4DF9E-E3D4-A34D-8AEA-1D33445216B2}"/>
                </a:ext>
              </a:extLst>
            </p:cNvPr>
            <p:cNvSpPr/>
            <p:nvPr/>
          </p:nvSpPr>
          <p:spPr>
            <a:xfrm>
              <a:off x="3501958" y="5257839"/>
              <a:ext cx="1152128" cy="1008112"/>
            </a:xfrm>
            <a:prstGeom prst="hexago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Anten</a:t>
              </a:r>
              <a:r>
                <a:rPr lang="en-US" dirty="0"/>
                <a:t> </a:t>
              </a:r>
              <a:r>
                <a:rPr lang="en-US" dirty="0" err="1"/>
                <a:t>Tasrım</a:t>
              </a:r>
              <a:r>
                <a:rPr lang="en-US" dirty="0"/>
                <a:t> </a:t>
              </a:r>
              <a:r>
                <a:rPr lang="en-US" dirty="0" err="1"/>
                <a:t>Modülü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507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46724" y="489460"/>
            <a:ext cx="8229600" cy="702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0090"/>
                </a:solidFill>
              </a:rPr>
              <a:t>Gelecek</a:t>
            </a:r>
            <a:r>
              <a:rPr lang="en-US" sz="3600" dirty="0">
                <a:solidFill>
                  <a:srgbClr val="000090"/>
                </a:solidFill>
              </a:rPr>
              <a:t> </a:t>
            </a:r>
            <a:r>
              <a:rPr lang="en-US" sz="3600" dirty="0" err="1">
                <a:solidFill>
                  <a:srgbClr val="000090"/>
                </a:solidFill>
              </a:rPr>
              <a:t>Planı</a:t>
            </a:r>
            <a:r>
              <a:rPr lang="en-US" sz="3600" dirty="0">
                <a:solidFill>
                  <a:srgbClr val="000090"/>
                </a:solidFill>
              </a:rPr>
              <a:t> </a:t>
            </a:r>
            <a:r>
              <a:rPr lang="en-US" sz="3600" dirty="0" err="1">
                <a:solidFill>
                  <a:srgbClr val="000090"/>
                </a:solidFill>
              </a:rPr>
              <a:t>ve</a:t>
            </a:r>
            <a:r>
              <a:rPr lang="en-US" sz="3600" dirty="0">
                <a:solidFill>
                  <a:srgbClr val="000090"/>
                </a:solidFill>
              </a:rPr>
              <a:t> </a:t>
            </a:r>
            <a:r>
              <a:rPr lang="en-US" sz="3600" dirty="0" err="1">
                <a:solidFill>
                  <a:srgbClr val="000090"/>
                </a:solidFill>
              </a:rPr>
              <a:t>Genişleme</a:t>
            </a:r>
            <a:r>
              <a:rPr lang="en-US" sz="3600" dirty="0">
                <a:solidFill>
                  <a:srgbClr val="000090"/>
                </a:solidFill>
              </a:rPr>
              <a:t> </a:t>
            </a:r>
            <a:r>
              <a:rPr lang="en-US" sz="3600" dirty="0" err="1">
                <a:solidFill>
                  <a:srgbClr val="000090"/>
                </a:solidFill>
              </a:rPr>
              <a:t>Modeli</a:t>
            </a:r>
            <a:endParaRPr lang="en-US" sz="3600" dirty="0">
              <a:solidFill>
                <a:srgbClr val="00009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2255" y="1287025"/>
            <a:ext cx="6921005" cy="3921842"/>
            <a:chOff x="62255" y="1287025"/>
            <a:chExt cx="6921005" cy="3921842"/>
          </a:xfrm>
        </p:grpSpPr>
        <p:grpSp>
          <p:nvGrpSpPr>
            <p:cNvPr id="46" name="Group 45"/>
            <p:cNvGrpSpPr>
              <a:grpSpLocks noChangeAspect="1"/>
            </p:cNvGrpSpPr>
            <p:nvPr/>
          </p:nvGrpSpPr>
          <p:grpSpPr>
            <a:xfrm>
              <a:off x="62255" y="1287025"/>
              <a:ext cx="5768219" cy="3921842"/>
              <a:chOff x="755576" y="2708920"/>
              <a:chExt cx="4474574" cy="3042286"/>
            </a:xfrm>
          </p:grpSpPr>
          <p:sp>
            <p:nvSpPr>
              <p:cNvPr id="47" name="Hexagon 46"/>
              <p:cNvSpPr/>
              <p:nvPr/>
            </p:nvSpPr>
            <p:spPr>
              <a:xfrm>
                <a:off x="1691680" y="3717032"/>
                <a:ext cx="1152128" cy="1008112"/>
              </a:xfrm>
              <a:prstGeom prst="hexagon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BEE Main</a:t>
                </a:r>
              </a:p>
            </p:txBody>
          </p:sp>
          <p:sp>
            <p:nvSpPr>
              <p:cNvPr id="48" name="Hexagon 47"/>
              <p:cNvSpPr/>
              <p:nvPr/>
            </p:nvSpPr>
            <p:spPr>
              <a:xfrm>
                <a:off x="2627784" y="3212976"/>
                <a:ext cx="1152128" cy="1008112"/>
              </a:xfrm>
              <a:prstGeom prst="hexagon">
                <a:avLst/>
              </a:prstGeom>
              <a:solidFill>
                <a:srgbClr val="0000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Flow Module</a:t>
                </a:r>
              </a:p>
            </p:txBody>
          </p:sp>
          <p:sp>
            <p:nvSpPr>
              <p:cNvPr id="49" name="Hexagon 48"/>
              <p:cNvSpPr/>
              <p:nvPr/>
            </p:nvSpPr>
            <p:spPr>
              <a:xfrm>
                <a:off x="755576" y="3212976"/>
                <a:ext cx="1152128" cy="1008112"/>
              </a:xfrm>
              <a:prstGeom prst="hexagon">
                <a:avLst/>
              </a:prstGeom>
              <a:solidFill>
                <a:srgbClr val="0000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Elasticity Module</a:t>
                </a:r>
              </a:p>
            </p:txBody>
          </p:sp>
          <p:sp>
            <p:nvSpPr>
              <p:cNvPr id="50" name="Hexagon 49"/>
              <p:cNvSpPr/>
              <p:nvPr/>
            </p:nvSpPr>
            <p:spPr>
              <a:xfrm>
                <a:off x="1691680" y="4743094"/>
                <a:ext cx="1152128" cy="1008112"/>
              </a:xfrm>
              <a:prstGeom prst="hexagon">
                <a:avLst/>
              </a:prstGeom>
              <a:solidFill>
                <a:srgbClr val="00009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Laplace Module</a:t>
                </a:r>
              </a:p>
            </p:txBody>
          </p:sp>
          <p:sp>
            <p:nvSpPr>
              <p:cNvPr id="51" name="Hexagon 50"/>
              <p:cNvSpPr/>
              <p:nvPr/>
            </p:nvSpPr>
            <p:spPr>
              <a:xfrm>
                <a:off x="755576" y="4239896"/>
                <a:ext cx="1152128" cy="1008112"/>
              </a:xfrm>
              <a:prstGeom prst="hexagon">
                <a:avLst/>
              </a:prstGeom>
              <a:solidFill>
                <a:srgbClr val="D39B1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Coupled</a:t>
                </a:r>
              </a:p>
              <a:p>
                <a:pPr algn="ctr"/>
                <a:r>
                  <a:rPr lang="en-US" dirty="0"/>
                  <a:t>Elasticity</a:t>
                </a:r>
              </a:p>
              <a:p>
                <a:pPr algn="ctr"/>
                <a:r>
                  <a:rPr lang="en-US" dirty="0"/>
                  <a:t>Laplace Module</a:t>
                </a:r>
              </a:p>
            </p:txBody>
          </p:sp>
          <p:sp>
            <p:nvSpPr>
              <p:cNvPr id="52" name="Hexagon 51"/>
              <p:cNvSpPr/>
              <p:nvPr/>
            </p:nvSpPr>
            <p:spPr>
              <a:xfrm>
                <a:off x="2627784" y="4221088"/>
                <a:ext cx="1152128" cy="1008112"/>
              </a:xfrm>
              <a:prstGeom prst="hexagon">
                <a:avLst/>
              </a:prstGeom>
              <a:solidFill>
                <a:srgbClr val="D39B1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Coupled Flow Laplace Module</a:t>
                </a:r>
              </a:p>
            </p:txBody>
          </p:sp>
          <p:sp>
            <p:nvSpPr>
              <p:cNvPr id="53" name="Hexagon 52"/>
              <p:cNvSpPr/>
              <p:nvPr/>
            </p:nvSpPr>
            <p:spPr>
              <a:xfrm>
                <a:off x="1694497" y="2708920"/>
                <a:ext cx="1152128" cy="1008112"/>
              </a:xfrm>
              <a:prstGeom prst="hexagon">
                <a:avLst/>
              </a:prstGeom>
              <a:solidFill>
                <a:srgbClr val="D39B1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Coupled Elasticity Flow Module</a:t>
                </a:r>
              </a:p>
            </p:txBody>
          </p:sp>
          <p:cxnSp>
            <p:nvCxnSpPr>
              <p:cNvPr id="54" name="Straight Connector 53"/>
              <p:cNvCxnSpPr>
                <a:endCxn id="59" idx="3"/>
              </p:cNvCxnSpPr>
              <p:nvPr/>
            </p:nvCxnSpPr>
            <p:spPr>
              <a:xfrm>
                <a:off x="2846625" y="4221088"/>
                <a:ext cx="1231397" cy="0"/>
              </a:xfrm>
              <a:prstGeom prst="line">
                <a:avLst/>
              </a:prstGeom>
              <a:ln w="38100">
                <a:solidFill>
                  <a:srgbClr val="00009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Hexagon 58"/>
              <p:cNvSpPr/>
              <p:nvPr/>
            </p:nvSpPr>
            <p:spPr>
              <a:xfrm>
                <a:off x="4078022" y="3717032"/>
                <a:ext cx="1152128" cy="1008112"/>
              </a:xfrm>
              <a:prstGeom prst="hexagon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BEM</a:t>
                </a:r>
                <a:br>
                  <a:rPr lang="en-US" dirty="0"/>
                </a:br>
                <a:r>
                  <a:rPr lang="en-US" dirty="0"/>
                  <a:t>Parallel</a:t>
                </a:r>
              </a:p>
            </p:txBody>
          </p:sp>
        </p:grpSp>
        <p:sp>
          <p:nvSpPr>
            <p:cNvPr id="16" name="Hexagon 15"/>
            <p:cNvSpPr/>
            <p:nvPr/>
          </p:nvSpPr>
          <p:spPr>
            <a:xfrm>
              <a:off x="5498040" y="1936808"/>
              <a:ext cx="1485220" cy="1299567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CPU</a:t>
              </a:r>
            </a:p>
            <a:p>
              <a:pPr algn="ctr"/>
              <a:r>
                <a:rPr lang="en-US" dirty="0"/>
                <a:t>MPI/MP</a:t>
              </a:r>
            </a:p>
          </p:txBody>
        </p:sp>
        <p:sp>
          <p:nvSpPr>
            <p:cNvPr id="17" name="Hexagon 16"/>
            <p:cNvSpPr/>
            <p:nvPr/>
          </p:nvSpPr>
          <p:spPr>
            <a:xfrm>
              <a:off x="5498040" y="3260622"/>
              <a:ext cx="1485220" cy="1299567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GPU</a:t>
              </a:r>
            </a:p>
            <a:p>
              <a:pPr algn="ctr"/>
              <a:r>
                <a:rPr lang="en-US" dirty="0" err="1"/>
                <a:t>OpenCL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0479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346724" y="1191702"/>
            <a:ext cx="8229600" cy="702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D39B15"/>
                </a:solidFill>
              </a:rPr>
              <a:t>Örnek</a:t>
            </a:r>
            <a:r>
              <a:rPr lang="en-US" sz="3600" dirty="0">
                <a:solidFill>
                  <a:srgbClr val="D39B15"/>
                </a:solidFill>
              </a:rPr>
              <a:t> </a:t>
            </a:r>
            <a:r>
              <a:rPr lang="en-US" sz="3600" dirty="0" err="1">
                <a:solidFill>
                  <a:srgbClr val="D39B15"/>
                </a:solidFill>
              </a:rPr>
              <a:t>uygulamalar</a:t>
            </a:r>
            <a:r>
              <a:rPr lang="en-US" sz="3600" dirty="0">
                <a:solidFill>
                  <a:srgbClr val="D39B15"/>
                </a:solidFill>
              </a:rPr>
              <a:t>:</a:t>
            </a:r>
            <a:r>
              <a:rPr lang="en-US" sz="3600" dirty="0">
                <a:solidFill>
                  <a:srgbClr val="000090"/>
                </a:solidFill>
              </a:rPr>
              <a:t> 2B </a:t>
            </a:r>
            <a:r>
              <a:rPr lang="en-US" sz="3600" dirty="0" err="1">
                <a:solidFill>
                  <a:srgbClr val="000090"/>
                </a:solidFill>
              </a:rPr>
              <a:t>akış</a:t>
            </a:r>
            <a:r>
              <a:rPr lang="en-US" sz="3600" dirty="0">
                <a:solidFill>
                  <a:srgbClr val="000090"/>
                </a:solidFill>
              </a:rPr>
              <a:t> </a:t>
            </a:r>
            <a:r>
              <a:rPr lang="en-US" sz="3600" dirty="0" err="1">
                <a:solidFill>
                  <a:srgbClr val="000090"/>
                </a:solidFill>
              </a:rPr>
              <a:t>sitometrisi</a:t>
            </a:r>
            <a:r>
              <a:rPr lang="en-US" sz="3600" dirty="0">
                <a:solidFill>
                  <a:srgbClr val="000090"/>
                </a:solidFill>
              </a:rPr>
              <a:t> </a:t>
            </a:r>
            <a:r>
              <a:rPr lang="en-US" sz="3600" dirty="0" err="1">
                <a:solidFill>
                  <a:srgbClr val="000090"/>
                </a:solidFill>
              </a:rPr>
              <a:t>modellemesi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  <p:pic>
        <p:nvPicPr>
          <p:cNvPr id="4" name="Cyto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209800"/>
            <a:ext cx="9144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pVide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29887"/>
            <a:ext cx="9144000" cy="2438400"/>
          </a:xfrm>
          <a:prstGeom prst="rect">
            <a:avLst/>
          </a:prstGeom>
        </p:spPr>
      </p:pic>
      <p:pic>
        <p:nvPicPr>
          <p:cNvPr id="7" name="Picture 6" descr="Separatio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7" y="2266971"/>
            <a:ext cx="9034415" cy="216040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346724" y="1023619"/>
            <a:ext cx="8229600" cy="702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D39B15"/>
                </a:solidFill>
              </a:rPr>
              <a:t>Örnek</a:t>
            </a:r>
            <a:r>
              <a:rPr lang="en-US" sz="3600" dirty="0">
                <a:solidFill>
                  <a:srgbClr val="D39B15"/>
                </a:solidFill>
              </a:rPr>
              <a:t> </a:t>
            </a:r>
            <a:r>
              <a:rPr lang="en-US" sz="3600" dirty="0" err="1">
                <a:solidFill>
                  <a:srgbClr val="D39B15"/>
                </a:solidFill>
              </a:rPr>
              <a:t>uygulamalar</a:t>
            </a:r>
            <a:r>
              <a:rPr lang="en-US" sz="3600" dirty="0">
                <a:solidFill>
                  <a:srgbClr val="D39B15"/>
                </a:solidFill>
              </a:rPr>
              <a:t>:</a:t>
            </a:r>
            <a:r>
              <a:rPr lang="en-US" sz="3600" dirty="0">
                <a:solidFill>
                  <a:srgbClr val="000090"/>
                </a:solidFill>
              </a:rPr>
              <a:t> 2B </a:t>
            </a:r>
            <a:r>
              <a:rPr lang="en-US" sz="3600" dirty="0" err="1">
                <a:solidFill>
                  <a:srgbClr val="000090"/>
                </a:solidFill>
              </a:rPr>
              <a:t>parçacık</a:t>
            </a:r>
            <a:r>
              <a:rPr lang="en-US" sz="3600" dirty="0">
                <a:solidFill>
                  <a:srgbClr val="000090"/>
                </a:solidFill>
              </a:rPr>
              <a:t> </a:t>
            </a:r>
            <a:r>
              <a:rPr lang="en-US" sz="3600" dirty="0" err="1">
                <a:solidFill>
                  <a:srgbClr val="000090"/>
                </a:solidFill>
              </a:rPr>
              <a:t>ayırma</a:t>
            </a:r>
            <a:r>
              <a:rPr lang="en-US" sz="3600" dirty="0">
                <a:solidFill>
                  <a:srgbClr val="000090"/>
                </a:solidFill>
              </a:rPr>
              <a:t> </a:t>
            </a:r>
            <a:r>
              <a:rPr lang="en-US" sz="3600" dirty="0" err="1">
                <a:solidFill>
                  <a:srgbClr val="000090"/>
                </a:solidFill>
              </a:rPr>
              <a:t>modellemesi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3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0801" y="1087454"/>
            <a:ext cx="8145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cap="small" dirty="0">
                <a:solidFill>
                  <a:srgbClr val="D39B15"/>
                </a:solidFill>
              </a:rPr>
              <a:t>BEE 1.0</a:t>
            </a:r>
            <a:endParaRPr lang="en-US" sz="3200" b="1" cap="small" dirty="0">
              <a:solidFill>
                <a:srgbClr val="D39B1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3959258" y="2039796"/>
            <a:ext cx="4727542" cy="3271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l">
              <a:buFont typeface="Arial"/>
              <a:buChar char="•"/>
            </a:pPr>
            <a:r>
              <a:rPr lang="en-US" dirty="0" err="1">
                <a:solidFill>
                  <a:srgbClr val="000090"/>
                </a:solidFill>
              </a:rPr>
              <a:t>Katı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modelden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hızlı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bir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şekilde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analize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geçebilme</a:t>
            </a:r>
            <a:endParaRPr lang="en-US" dirty="0">
              <a:solidFill>
                <a:srgbClr val="000090"/>
              </a:solidFill>
            </a:endParaRPr>
          </a:p>
          <a:p>
            <a:pPr marL="914400" lvl="1" indent="-457200" algn="l">
              <a:buFont typeface="Arial"/>
              <a:buChar char="•"/>
            </a:pPr>
            <a:r>
              <a:rPr lang="en-US" dirty="0" err="1">
                <a:solidFill>
                  <a:srgbClr val="000090"/>
                </a:solidFill>
              </a:rPr>
              <a:t>Sabit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üçgen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elemanlar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ile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hesaplama</a:t>
            </a:r>
            <a:endParaRPr lang="en-US" dirty="0">
              <a:solidFill>
                <a:srgbClr val="00009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C48121-13AC-7447-AD8C-ACA031D2A216}"/>
              </a:ext>
            </a:extLst>
          </p:cNvPr>
          <p:cNvGrpSpPr>
            <a:grpSpLocks noChangeAspect="1"/>
          </p:cNvGrpSpPr>
          <p:nvPr/>
        </p:nvGrpSpPr>
        <p:grpSpPr>
          <a:xfrm>
            <a:off x="183185" y="1733424"/>
            <a:ext cx="3957494" cy="3980983"/>
            <a:chOff x="755576" y="2708920"/>
            <a:chExt cx="3024336" cy="3042286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1B2A2059-8BBF-7048-B996-D7CA57FC8323}"/>
                </a:ext>
              </a:extLst>
            </p:cNvPr>
            <p:cNvSpPr/>
            <p:nvPr/>
          </p:nvSpPr>
          <p:spPr>
            <a:xfrm>
              <a:off x="1691680" y="3717032"/>
              <a:ext cx="1152128" cy="1008112"/>
            </a:xfrm>
            <a:prstGeom prst="hexagon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BEE Main</a:t>
              </a:r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667281E6-23D7-254E-B6BF-320A929CD97A}"/>
                </a:ext>
              </a:extLst>
            </p:cNvPr>
            <p:cNvSpPr/>
            <p:nvPr/>
          </p:nvSpPr>
          <p:spPr>
            <a:xfrm>
              <a:off x="2627784" y="3212976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Akış</a:t>
              </a:r>
              <a:r>
                <a:rPr lang="en-US" sz="1600" dirty="0"/>
                <a:t>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EC568DBD-40EC-FB41-9D21-8347CDB95ED5}"/>
                </a:ext>
              </a:extLst>
            </p:cNvPr>
            <p:cNvSpPr/>
            <p:nvPr/>
          </p:nvSpPr>
          <p:spPr>
            <a:xfrm>
              <a:off x="755576" y="3212976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Elastisite</a:t>
              </a:r>
              <a:r>
                <a:rPr lang="en-US" sz="1600" dirty="0"/>
                <a:t>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F4F0212E-E181-2F4F-AD1B-2D1364621C65}"/>
                </a:ext>
              </a:extLst>
            </p:cNvPr>
            <p:cNvSpPr/>
            <p:nvPr/>
          </p:nvSpPr>
          <p:spPr>
            <a:xfrm>
              <a:off x="1691680" y="4743094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Laplace Modülü</a:t>
              </a:r>
              <a:endParaRPr lang="en-US" sz="1600" dirty="0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22FA7B7E-48EE-9E49-8491-0C92EAF8FF93}"/>
                </a:ext>
              </a:extLst>
            </p:cNvPr>
            <p:cNvSpPr/>
            <p:nvPr/>
          </p:nvSpPr>
          <p:spPr>
            <a:xfrm>
              <a:off x="755576" y="4239896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Elastisite</a:t>
              </a:r>
              <a:endParaRPr lang="en-US" sz="1600" dirty="0"/>
            </a:p>
            <a:p>
              <a:pPr algn="ctr"/>
              <a:r>
                <a:rPr lang="en-US" sz="1600" dirty="0"/>
                <a:t>Laplace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D855F57E-9EC0-A545-97C3-5E64735D92EF}"/>
                </a:ext>
              </a:extLst>
            </p:cNvPr>
            <p:cNvSpPr/>
            <p:nvPr/>
          </p:nvSpPr>
          <p:spPr>
            <a:xfrm>
              <a:off x="2627784" y="4221088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Akış</a:t>
              </a:r>
              <a:endParaRPr lang="en-US" sz="1600" dirty="0"/>
            </a:p>
            <a:p>
              <a:pPr algn="ctr"/>
              <a:r>
                <a:rPr lang="en-US" sz="1600" dirty="0"/>
                <a:t>Laplace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4F406921-BB6F-A64F-B403-333EC4EAE5A7}"/>
                </a:ext>
              </a:extLst>
            </p:cNvPr>
            <p:cNvSpPr/>
            <p:nvPr/>
          </p:nvSpPr>
          <p:spPr>
            <a:xfrm>
              <a:off x="1694497" y="2708920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Elastik</a:t>
              </a:r>
              <a:endParaRPr lang="en-US" sz="1600" dirty="0"/>
            </a:p>
            <a:p>
              <a:pPr algn="ctr"/>
              <a:r>
                <a:rPr lang="en-US" sz="1600" dirty="0" err="1"/>
                <a:t>Akış</a:t>
              </a:r>
              <a:r>
                <a:rPr lang="en-US" sz="1600" dirty="0"/>
                <a:t>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3483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947606" y="2203704"/>
            <a:ext cx="437957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Laplace </a:t>
            </a:r>
            <a:r>
              <a:rPr lang="en-US" sz="2800" dirty="0" err="1">
                <a:solidFill>
                  <a:srgbClr val="000090"/>
                </a:solidFill>
              </a:rPr>
              <a:t>temelli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denklemlerin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000090"/>
                </a:solidFill>
              </a:rPr>
              <a:t>çözümüne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yönelik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analizler</a:t>
            </a:r>
            <a:endParaRPr lang="en-US" sz="2800" dirty="0">
              <a:solidFill>
                <a:srgbClr val="000090"/>
              </a:solidFill>
            </a:endParaRPr>
          </a:p>
          <a:p>
            <a:pPr marL="684213" indent="-223838">
              <a:buFont typeface="Arial" pitchFamily="34" charset="0"/>
              <a:buChar char="•"/>
            </a:pPr>
            <a:r>
              <a:rPr lang="en-US" sz="2800" dirty="0" err="1">
                <a:solidFill>
                  <a:srgbClr val="000090"/>
                </a:solidFill>
              </a:rPr>
              <a:t>Akustik</a:t>
            </a:r>
            <a:endParaRPr lang="en-US" sz="2800" dirty="0">
              <a:solidFill>
                <a:srgbClr val="000090"/>
              </a:solidFill>
            </a:endParaRPr>
          </a:p>
          <a:p>
            <a:pPr marL="684213" indent="-223838">
              <a:buFont typeface="Arial" pitchFamily="34" charset="0"/>
              <a:buChar char="•"/>
            </a:pPr>
            <a:r>
              <a:rPr lang="en-US" sz="2800" dirty="0" err="1">
                <a:solidFill>
                  <a:srgbClr val="000090"/>
                </a:solidFill>
              </a:rPr>
              <a:t>Elektrik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alan</a:t>
            </a:r>
            <a:endParaRPr lang="en-US" sz="2800" dirty="0">
              <a:solidFill>
                <a:srgbClr val="000090"/>
              </a:solidFill>
            </a:endParaRPr>
          </a:p>
          <a:p>
            <a:pPr marL="684213" indent="-223838">
              <a:buFont typeface="Arial" pitchFamily="34" charset="0"/>
              <a:buChar char="•"/>
            </a:pPr>
            <a:r>
              <a:rPr lang="en-US" sz="2800" dirty="0" err="1">
                <a:solidFill>
                  <a:srgbClr val="000090"/>
                </a:solidFill>
              </a:rPr>
              <a:t>Manyetik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alan</a:t>
            </a:r>
            <a:endParaRPr lang="en-US" sz="2800" dirty="0">
              <a:solidFill>
                <a:srgbClr val="000090"/>
              </a:solidFill>
            </a:endParaRPr>
          </a:p>
          <a:p>
            <a:pPr marL="684213" indent="-223838">
              <a:buFont typeface="Arial" pitchFamily="34" charset="0"/>
              <a:buChar char="•"/>
            </a:pPr>
            <a:r>
              <a:rPr lang="en-US" sz="2800" dirty="0">
                <a:solidFill>
                  <a:srgbClr val="000090"/>
                </a:solidFill>
              </a:rPr>
              <a:t>Isı </a:t>
            </a:r>
            <a:r>
              <a:rPr lang="en-US" sz="2800" dirty="0" err="1">
                <a:solidFill>
                  <a:srgbClr val="000090"/>
                </a:solidFill>
              </a:rPr>
              <a:t>transferi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58989" y="1585858"/>
            <a:ext cx="32431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39B15"/>
                </a:solidFill>
              </a:rPr>
              <a:t>1. Laplace </a:t>
            </a:r>
            <a:r>
              <a:rPr lang="en-US" sz="3200" dirty="0" err="1">
                <a:solidFill>
                  <a:srgbClr val="D39B15"/>
                </a:solidFill>
              </a:rPr>
              <a:t>Modülü</a:t>
            </a:r>
            <a:endParaRPr lang="en-US" sz="3200" dirty="0">
              <a:solidFill>
                <a:srgbClr val="D39B15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69047A-DA42-B040-AC32-2A262E153CDB}"/>
              </a:ext>
            </a:extLst>
          </p:cNvPr>
          <p:cNvGrpSpPr>
            <a:grpSpLocks noChangeAspect="1"/>
          </p:cNvGrpSpPr>
          <p:nvPr/>
        </p:nvGrpSpPr>
        <p:grpSpPr>
          <a:xfrm>
            <a:off x="183185" y="1733424"/>
            <a:ext cx="3957494" cy="3980983"/>
            <a:chOff x="755576" y="2708920"/>
            <a:chExt cx="3024336" cy="3042286"/>
          </a:xfrm>
        </p:grpSpPr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E6E28D40-F8AB-A241-8E75-48AE88409662}"/>
                </a:ext>
              </a:extLst>
            </p:cNvPr>
            <p:cNvSpPr/>
            <p:nvPr/>
          </p:nvSpPr>
          <p:spPr>
            <a:xfrm>
              <a:off x="1691680" y="3717032"/>
              <a:ext cx="1152128" cy="1008112"/>
            </a:xfrm>
            <a:prstGeom prst="hexagon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BEE Main</a:t>
              </a:r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78F1B361-FC4F-414D-91AF-9B060843FF32}"/>
                </a:ext>
              </a:extLst>
            </p:cNvPr>
            <p:cNvSpPr/>
            <p:nvPr/>
          </p:nvSpPr>
          <p:spPr>
            <a:xfrm>
              <a:off x="2627784" y="3212976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Akış</a:t>
              </a:r>
              <a:r>
                <a:rPr lang="en-US" sz="1600" dirty="0"/>
                <a:t>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3A927865-C237-054E-9C72-2F11A5B9C32B}"/>
                </a:ext>
              </a:extLst>
            </p:cNvPr>
            <p:cNvSpPr/>
            <p:nvPr/>
          </p:nvSpPr>
          <p:spPr>
            <a:xfrm>
              <a:off x="755576" y="3212976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Elastisite</a:t>
              </a:r>
              <a:r>
                <a:rPr lang="en-US" sz="1600" dirty="0"/>
                <a:t>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21D77CFB-9F32-6D44-B994-D91E832FE323}"/>
                </a:ext>
              </a:extLst>
            </p:cNvPr>
            <p:cNvSpPr/>
            <p:nvPr/>
          </p:nvSpPr>
          <p:spPr>
            <a:xfrm>
              <a:off x="1691680" y="4743094"/>
              <a:ext cx="1152128" cy="1008112"/>
            </a:xfrm>
            <a:prstGeom prst="hexago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Laplace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F903FB22-713D-6149-81B9-5683E9E83685}"/>
                </a:ext>
              </a:extLst>
            </p:cNvPr>
            <p:cNvSpPr/>
            <p:nvPr/>
          </p:nvSpPr>
          <p:spPr>
            <a:xfrm>
              <a:off x="755576" y="4239896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Elastisite</a:t>
              </a:r>
              <a:endParaRPr lang="en-US" sz="1600" dirty="0"/>
            </a:p>
            <a:p>
              <a:pPr algn="ctr"/>
              <a:r>
                <a:rPr lang="en-US" sz="1600" dirty="0"/>
                <a:t>Laplace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C778B57F-B445-0143-920F-8A100BDF46E3}"/>
                </a:ext>
              </a:extLst>
            </p:cNvPr>
            <p:cNvSpPr/>
            <p:nvPr/>
          </p:nvSpPr>
          <p:spPr>
            <a:xfrm>
              <a:off x="2627784" y="4221088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Akış</a:t>
              </a:r>
              <a:endParaRPr lang="en-US" sz="1600" dirty="0"/>
            </a:p>
            <a:p>
              <a:pPr algn="ctr"/>
              <a:r>
                <a:rPr lang="en-US" sz="1600" dirty="0"/>
                <a:t>Laplace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8940B462-0E7C-844E-A72A-08EA484120A0}"/>
                </a:ext>
              </a:extLst>
            </p:cNvPr>
            <p:cNvSpPr/>
            <p:nvPr/>
          </p:nvSpPr>
          <p:spPr>
            <a:xfrm>
              <a:off x="1694497" y="2708920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Elastik</a:t>
              </a:r>
              <a:endParaRPr lang="en-US" sz="1600" dirty="0"/>
            </a:p>
            <a:p>
              <a:pPr algn="ctr"/>
              <a:r>
                <a:rPr lang="en-US" sz="1600" dirty="0" err="1"/>
                <a:t>Akış</a:t>
              </a:r>
              <a:r>
                <a:rPr lang="en-US" sz="1600" dirty="0"/>
                <a:t>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CAF0DB7-5FF9-E94A-B3C2-E7C22918ED5E}"/>
              </a:ext>
            </a:extLst>
          </p:cNvPr>
          <p:cNvSpPr txBox="1"/>
          <p:nvPr/>
        </p:nvSpPr>
        <p:spPr>
          <a:xfrm>
            <a:off x="390801" y="1087454"/>
            <a:ext cx="8145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cap="small" dirty="0">
                <a:solidFill>
                  <a:srgbClr val="D39B15"/>
                </a:solidFill>
              </a:rPr>
              <a:t>BEE 1.0</a:t>
            </a:r>
            <a:endParaRPr lang="en-US" sz="3200" b="1" cap="small" dirty="0">
              <a:solidFill>
                <a:srgbClr val="D39B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09686" y="2162149"/>
            <a:ext cx="498662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Stokes </a:t>
            </a:r>
            <a:r>
              <a:rPr lang="en-US" sz="2800" dirty="0" err="1">
                <a:solidFill>
                  <a:srgbClr val="000090"/>
                </a:solidFill>
              </a:rPr>
              <a:t>akışı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temelli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problemlerin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000090"/>
                </a:solidFill>
              </a:rPr>
              <a:t>çözümüne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yönelik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analizler</a:t>
            </a:r>
            <a:endParaRPr lang="en-US" sz="2800" dirty="0">
              <a:solidFill>
                <a:srgbClr val="000090"/>
              </a:solidFill>
            </a:endParaRPr>
          </a:p>
          <a:p>
            <a:pPr marL="684213" indent="-223838">
              <a:buFont typeface="Arial" pitchFamily="34" charset="0"/>
              <a:buChar char="•"/>
            </a:pPr>
            <a:r>
              <a:rPr lang="en-US" sz="2800" dirty="0" err="1">
                <a:solidFill>
                  <a:srgbClr val="000090"/>
                </a:solidFill>
              </a:rPr>
              <a:t>Mikro-akışkanlar-dinamiği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br>
              <a:rPr lang="en-US" sz="2800" dirty="0">
                <a:solidFill>
                  <a:srgbClr val="000090"/>
                </a:solidFill>
              </a:rPr>
            </a:br>
            <a:r>
              <a:rPr lang="en-US" sz="2800" dirty="0" err="1">
                <a:solidFill>
                  <a:srgbClr val="000090"/>
                </a:solidFill>
              </a:rPr>
              <a:t>problemleri</a:t>
            </a:r>
            <a:endParaRPr lang="en-US" sz="2800" dirty="0">
              <a:solidFill>
                <a:srgbClr val="000090"/>
              </a:solidFill>
            </a:endParaRPr>
          </a:p>
          <a:p>
            <a:pPr marL="684213" indent="-223838">
              <a:buFont typeface="Arial" pitchFamily="34" charset="0"/>
              <a:buChar char="•"/>
            </a:pPr>
            <a:r>
              <a:rPr lang="en-US" sz="2800" dirty="0" err="1">
                <a:solidFill>
                  <a:srgbClr val="000090"/>
                </a:solidFill>
              </a:rPr>
              <a:t>Düşük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hızlı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akış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problemleri</a:t>
            </a:r>
            <a:endParaRPr lang="en-US" sz="2800" dirty="0">
              <a:solidFill>
                <a:srgbClr val="000090"/>
              </a:solidFill>
            </a:endParaRPr>
          </a:p>
          <a:p>
            <a:pPr marL="684213" indent="-223838">
              <a:buFont typeface="Arial" pitchFamily="34" charset="0"/>
              <a:buChar char="•"/>
            </a:pPr>
            <a:r>
              <a:rPr lang="en-US" sz="2800" dirty="0" err="1">
                <a:solidFill>
                  <a:srgbClr val="000090"/>
                </a:solidFill>
              </a:rPr>
              <a:t>Yüksek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viskoziteli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akış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br>
              <a:rPr lang="en-US" sz="2800" dirty="0">
                <a:solidFill>
                  <a:srgbClr val="000090"/>
                </a:solidFill>
              </a:rPr>
            </a:br>
            <a:r>
              <a:rPr lang="en-US" sz="2800" dirty="0" err="1">
                <a:solidFill>
                  <a:srgbClr val="000090"/>
                </a:solidFill>
              </a:rPr>
              <a:t>problemleri</a:t>
            </a:r>
            <a:endParaRPr lang="en-US" sz="2800" dirty="0">
              <a:solidFill>
                <a:srgbClr val="000090"/>
              </a:solidFill>
            </a:endParaRPr>
          </a:p>
          <a:p>
            <a:pPr marL="684213" indent="-223838">
              <a:buFont typeface="Arial" pitchFamily="34" charset="0"/>
              <a:buChar char="•"/>
            </a:pPr>
            <a:r>
              <a:rPr lang="en-US" sz="2800" dirty="0" err="1">
                <a:solidFill>
                  <a:srgbClr val="FF0000"/>
                </a:solidFill>
              </a:rPr>
              <a:t>Mikrokanal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içinde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parçacık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 err="1">
                <a:solidFill>
                  <a:srgbClr val="FF0000"/>
                </a:solidFill>
              </a:rPr>
              <a:t>hareketi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takibi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61710" y="1577373"/>
            <a:ext cx="39493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39B15"/>
                </a:solidFill>
              </a:rPr>
              <a:t>2. Stokes </a:t>
            </a:r>
            <a:r>
              <a:rPr lang="en-US" sz="3200" dirty="0" err="1">
                <a:solidFill>
                  <a:srgbClr val="D39B15"/>
                </a:solidFill>
              </a:rPr>
              <a:t>Akışı</a:t>
            </a:r>
            <a:r>
              <a:rPr lang="en-US" sz="3200" dirty="0">
                <a:solidFill>
                  <a:srgbClr val="D39B15"/>
                </a:solidFill>
              </a:rPr>
              <a:t> </a:t>
            </a:r>
            <a:r>
              <a:rPr lang="en-US" sz="3200" dirty="0" err="1">
                <a:solidFill>
                  <a:srgbClr val="D39B15"/>
                </a:solidFill>
              </a:rPr>
              <a:t>Modülü</a:t>
            </a:r>
            <a:endParaRPr lang="en-US" sz="3200" dirty="0">
              <a:solidFill>
                <a:srgbClr val="D39B1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8134F5C-7645-324C-B869-62BDCA157DE9}"/>
              </a:ext>
            </a:extLst>
          </p:cNvPr>
          <p:cNvGrpSpPr>
            <a:grpSpLocks noChangeAspect="1"/>
          </p:cNvGrpSpPr>
          <p:nvPr/>
        </p:nvGrpSpPr>
        <p:grpSpPr>
          <a:xfrm>
            <a:off x="183185" y="1733424"/>
            <a:ext cx="3957494" cy="3980983"/>
            <a:chOff x="755576" y="2708920"/>
            <a:chExt cx="3024336" cy="3042286"/>
          </a:xfrm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F052B6BD-11D1-5E44-A50C-446839E2A381}"/>
                </a:ext>
              </a:extLst>
            </p:cNvPr>
            <p:cNvSpPr/>
            <p:nvPr/>
          </p:nvSpPr>
          <p:spPr>
            <a:xfrm>
              <a:off x="1691680" y="3717032"/>
              <a:ext cx="1152128" cy="1008112"/>
            </a:xfrm>
            <a:prstGeom prst="hexagon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BEE Main</a:t>
              </a:r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9B156425-43C3-E34D-A7FD-DED0722861F4}"/>
                </a:ext>
              </a:extLst>
            </p:cNvPr>
            <p:cNvSpPr/>
            <p:nvPr/>
          </p:nvSpPr>
          <p:spPr>
            <a:xfrm>
              <a:off x="2627784" y="3212976"/>
              <a:ext cx="1152128" cy="1008112"/>
            </a:xfrm>
            <a:prstGeom prst="hexago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Akış</a:t>
              </a:r>
              <a:r>
                <a:rPr lang="en-US" sz="1600" dirty="0"/>
                <a:t>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ECE06160-1C3A-4B44-BFE6-7BB2347F9F3A}"/>
                </a:ext>
              </a:extLst>
            </p:cNvPr>
            <p:cNvSpPr/>
            <p:nvPr/>
          </p:nvSpPr>
          <p:spPr>
            <a:xfrm>
              <a:off x="755576" y="3212976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Elastisite</a:t>
              </a:r>
              <a:r>
                <a:rPr lang="en-US" sz="1600" dirty="0"/>
                <a:t>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18484CDE-9DBA-9D40-83C2-0BCCD9300E35}"/>
                </a:ext>
              </a:extLst>
            </p:cNvPr>
            <p:cNvSpPr/>
            <p:nvPr/>
          </p:nvSpPr>
          <p:spPr>
            <a:xfrm>
              <a:off x="1691680" y="4743094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Laplace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8982EA38-9EE3-9448-ABB0-DEF578014CE0}"/>
                </a:ext>
              </a:extLst>
            </p:cNvPr>
            <p:cNvSpPr/>
            <p:nvPr/>
          </p:nvSpPr>
          <p:spPr>
            <a:xfrm>
              <a:off x="755576" y="4239896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Elastik</a:t>
              </a:r>
              <a:endParaRPr lang="en-US" sz="1600" dirty="0"/>
            </a:p>
            <a:p>
              <a:pPr algn="ctr"/>
              <a:r>
                <a:rPr lang="en-US" sz="1600" dirty="0"/>
                <a:t>Laplace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45550FC2-7589-6A46-A8AA-A9725A402E1A}"/>
                </a:ext>
              </a:extLst>
            </p:cNvPr>
            <p:cNvSpPr/>
            <p:nvPr/>
          </p:nvSpPr>
          <p:spPr>
            <a:xfrm>
              <a:off x="2627784" y="4221088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Akış</a:t>
              </a:r>
              <a:endParaRPr lang="en-US" sz="1600" dirty="0"/>
            </a:p>
            <a:p>
              <a:pPr algn="ctr"/>
              <a:r>
                <a:rPr lang="en-US" sz="1600" dirty="0"/>
                <a:t>Laplace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29A59560-A748-F540-BAE6-0E157D216FEF}"/>
                </a:ext>
              </a:extLst>
            </p:cNvPr>
            <p:cNvSpPr/>
            <p:nvPr/>
          </p:nvSpPr>
          <p:spPr>
            <a:xfrm>
              <a:off x="1694497" y="2708920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Elastik</a:t>
              </a:r>
              <a:endParaRPr lang="en-US" sz="1600" dirty="0"/>
            </a:p>
            <a:p>
              <a:pPr algn="ctr"/>
              <a:r>
                <a:rPr lang="en-US" sz="1600" dirty="0" err="1"/>
                <a:t>Akış</a:t>
              </a:r>
              <a:r>
                <a:rPr lang="en-US" sz="1600" dirty="0"/>
                <a:t>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1F36895-CCB4-0C4B-8DB0-487EBCC39539}"/>
              </a:ext>
            </a:extLst>
          </p:cNvPr>
          <p:cNvSpPr txBox="1"/>
          <p:nvPr/>
        </p:nvSpPr>
        <p:spPr>
          <a:xfrm>
            <a:off x="390801" y="1087454"/>
            <a:ext cx="8145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cap="small" dirty="0">
                <a:solidFill>
                  <a:srgbClr val="D39B15"/>
                </a:solidFill>
              </a:rPr>
              <a:t>BEE 1.0</a:t>
            </a:r>
            <a:endParaRPr lang="en-US" sz="3200" b="1" cap="small" dirty="0">
              <a:solidFill>
                <a:srgbClr val="D39B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4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947606" y="2203704"/>
            <a:ext cx="3531672" cy="310854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0090"/>
                </a:solidFill>
              </a:rPr>
              <a:t>Elastostatik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ve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elasto</a:t>
            </a:r>
            <a:r>
              <a:rPr lang="en-US" sz="2800" dirty="0">
                <a:solidFill>
                  <a:srgbClr val="000090"/>
                </a:solidFill>
              </a:rPr>
              <a:t>-</a:t>
            </a:r>
            <a:br>
              <a:rPr lang="en-US" sz="2800" dirty="0">
                <a:solidFill>
                  <a:srgbClr val="000090"/>
                </a:solidFill>
              </a:rPr>
            </a:br>
            <a:r>
              <a:rPr lang="en-US" sz="2800" dirty="0" err="1">
                <a:solidFill>
                  <a:srgbClr val="000090"/>
                </a:solidFill>
              </a:rPr>
              <a:t>dinamik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analizler</a:t>
            </a:r>
            <a:endParaRPr lang="en-US" sz="2800" dirty="0">
              <a:solidFill>
                <a:srgbClr val="00009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>
                <a:solidFill>
                  <a:srgbClr val="000090"/>
                </a:solidFill>
              </a:rPr>
              <a:t>Elastik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deformasyon</a:t>
            </a:r>
            <a:br>
              <a:rPr lang="en-US" sz="2800" dirty="0">
                <a:solidFill>
                  <a:srgbClr val="000090"/>
                </a:solidFill>
              </a:rPr>
            </a:br>
            <a:r>
              <a:rPr lang="en-US" sz="2800" dirty="0" err="1">
                <a:solidFill>
                  <a:srgbClr val="000090"/>
                </a:solidFill>
              </a:rPr>
              <a:t>analizleri</a:t>
            </a:r>
            <a:endParaRPr lang="en-US" sz="2800" dirty="0">
              <a:solidFill>
                <a:srgbClr val="00009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>
                <a:solidFill>
                  <a:srgbClr val="000090"/>
                </a:solidFill>
              </a:rPr>
              <a:t>Elastik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dalga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hareketi</a:t>
            </a:r>
            <a:endParaRPr lang="en-US" sz="2800" dirty="0">
              <a:solidFill>
                <a:srgbClr val="00009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>
                <a:solidFill>
                  <a:srgbClr val="000090"/>
                </a:solidFill>
              </a:rPr>
              <a:t>Elastik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titreşimler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000090"/>
                </a:solidFill>
              </a:rPr>
              <a:t>ve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br>
              <a:rPr lang="en-US" sz="2800" dirty="0">
                <a:solidFill>
                  <a:srgbClr val="000090"/>
                </a:solidFill>
              </a:rPr>
            </a:br>
            <a:r>
              <a:rPr lang="en-US" sz="2800" dirty="0">
                <a:solidFill>
                  <a:srgbClr val="000090"/>
                </a:solidFill>
              </a:rPr>
              <a:t>modal </a:t>
            </a:r>
            <a:r>
              <a:rPr lang="en-US" sz="2800" dirty="0" err="1">
                <a:solidFill>
                  <a:srgbClr val="000090"/>
                </a:solidFill>
              </a:rPr>
              <a:t>analiz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58989" y="1585858"/>
            <a:ext cx="3466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D39B15"/>
                </a:solidFill>
              </a:rPr>
              <a:t>3. </a:t>
            </a:r>
            <a:r>
              <a:rPr lang="en-US" sz="3200" dirty="0" err="1">
                <a:solidFill>
                  <a:srgbClr val="D39B15"/>
                </a:solidFill>
              </a:rPr>
              <a:t>Elastisite</a:t>
            </a:r>
            <a:r>
              <a:rPr lang="en-US" sz="3200" dirty="0">
                <a:solidFill>
                  <a:srgbClr val="D39B15"/>
                </a:solidFill>
              </a:rPr>
              <a:t> </a:t>
            </a:r>
            <a:r>
              <a:rPr lang="en-US" sz="3200" dirty="0" err="1">
                <a:solidFill>
                  <a:srgbClr val="D39B15"/>
                </a:solidFill>
              </a:rPr>
              <a:t>Modülü</a:t>
            </a:r>
            <a:endParaRPr lang="en-US" sz="3200" dirty="0">
              <a:solidFill>
                <a:srgbClr val="D39B1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80EA8-AFE6-BF4E-B1D6-C0AB993779C5}"/>
              </a:ext>
            </a:extLst>
          </p:cNvPr>
          <p:cNvGrpSpPr>
            <a:grpSpLocks noChangeAspect="1"/>
          </p:cNvGrpSpPr>
          <p:nvPr/>
        </p:nvGrpSpPr>
        <p:grpSpPr>
          <a:xfrm>
            <a:off x="183185" y="1733424"/>
            <a:ext cx="3957494" cy="3980983"/>
            <a:chOff x="755576" y="2708920"/>
            <a:chExt cx="3024336" cy="3042286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3F4FFFEA-CFC3-7447-BF38-1604563ED6BF}"/>
                </a:ext>
              </a:extLst>
            </p:cNvPr>
            <p:cNvSpPr/>
            <p:nvPr/>
          </p:nvSpPr>
          <p:spPr>
            <a:xfrm>
              <a:off x="1691680" y="3717032"/>
              <a:ext cx="1152128" cy="1008112"/>
            </a:xfrm>
            <a:prstGeom prst="hexagon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BEE Main</a:t>
              </a:r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F93D4539-1B36-E54A-9526-2490F0B6B8F1}"/>
                </a:ext>
              </a:extLst>
            </p:cNvPr>
            <p:cNvSpPr/>
            <p:nvPr/>
          </p:nvSpPr>
          <p:spPr>
            <a:xfrm>
              <a:off x="2627784" y="3212976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Akış</a:t>
              </a:r>
              <a:r>
                <a:rPr lang="en-US" sz="1600" dirty="0"/>
                <a:t>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7C296704-1BA4-B248-A95B-DD95909A2C79}"/>
                </a:ext>
              </a:extLst>
            </p:cNvPr>
            <p:cNvSpPr/>
            <p:nvPr/>
          </p:nvSpPr>
          <p:spPr>
            <a:xfrm>
              <a:off x="755576" y="3212976"/>
              <a:ext cx="1152128" cy="1008112"/>
            </a:xfrm>
            <a:prstGeom prst="hexago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Elastisite</a:t>
              </a:r>
              <a:r>
                <a:rPr lang="en-US" sz="1600" dirty="0"/>
                <a:t>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583D8016-F90B-1246-88A1-15DCD95759E4}"/>
                </a:ext>
              </a:extLst>
            </p:cNvPr>
            <p:cNvSpPr/>
            <p:nvPr/>
          </p:nvSpPr>
          <p:spPr>
            <a:xfrm>
              <a:off x="1691680" y="4743094"/>
              <a:ext cx="1152128" cy="1008112"/>
            </a:xfrm>
            <a:prstGeom prst="hexagon">
              <a:avLst/>
            </a:prstGeom>
            <a:solidFill>
              <a:srgbClr val="0000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Laplace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4CFDF05C-2AF5-1D48-8668-4ED928FF19E9}"/>
                </a:ext>
              </a:extLst>
            </p:cNvPr>
            <p:cNvSpPr/>
            <p:nvPr/>
          </p:nvSpPr>
          <p:spPr>
            <a:xfrm>
              <a:off x="755576" y="4239896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Elastik</a:t>
              </a:r>
              <a:endParaRPr lang="en-US" sz="1600" dirty="0"/>
            </a:p>
            <a:p>
              <a:pPr algn="ctr"/>
              <a:r>
                <a:rPr lang="en-US" sz="1600" dirty="0"/>
                <a:t>Laplace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A534452D-C624-EC49-BCA5-BAD60D547D77}"/>
                </a:ext>
              </a:extLst>
            </p:cNvPr>
            <p:cNvSpPr/>
            <p:nvPr/>
          </p:nvSpPr>
          <p:spPr>
            <a:xfrm>
              <a:off x="2627784" y="4221088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Akış</a:t>
              </a:r>
              <a:endParaRPr lang="en-US" sz="1600" dirty="0"/>
            </a:p>
            <a:p>
              <a:pPr algn="ctr"/>
              <a:r>
                <a:rPr lang="en-US" sz="1600" dirty="0"/>
                <a:t>Laplace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69FE0A19-D938-C341-BFCF-AE7429B4825B}"/>
                </a:ext>
              </a:extLst>
            </p:cNvPr>
            <p:cNvSpPr/>
            <p:nvPr/>
          </p:nvSpPr>
          <p:spPr>
            <a:xfrm>
              <a:off x="1694497" y="2708920"/>
              <a:ext cx="1152128" cy="1008112"/>
            </a:xfrm>
            <a:prstGeom prst="hexagon">
              <a:avLst/>
            </a:prstGeom>
            <a:solidFill>
              <a:srgbClr val="D39B1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/>
                <a:t>Etkileşimli</a:t>
              </a:r>
              <a:r>
                <a:rPr lang="en-US" sz="1600" dirty="0"/>
                <a:t> </a:t>
              </a:r>
              <a:r>
                <a:rPr lang="en-US" sz="1600" dirty="0" err="1"/>
                <a:t>Elastik</a:t>
              </a:r>
              <a:endParaRPr lang="en-US" sz="1600" dirty="0"/>
            </a:p>
            <a:p>
              <a:pPr algn="ctr"/>
              <a:r>
                <a:rPr lang="en-US" sz="1600" dirty="0" err="1"/>
                <a:t>Akış</a:t>
              </a:r>
              <a:r>
                <a:rPr lang="en-US" sz="1600" dirty="0"/>
                <a:t> </a:t>
              </a:r>
              <a:r>
                <a:rPr lang="en-US" sz="1600" dirty="0" err="1"/>
                <a:t>Modülü</a:t>
              </a:r>
              <a:endParaRPr lang="en-US" sz="16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C975495-400B-AA48-B59F-515C0438D9E6}"/>
              </a:ext>
            </a:extLst>
          </p:cNvPr>
          <p:cNvSpPr txBox="1"/>
          <p:nvPr/>
        </p:nvSpPr>
        <p:spPr>
          <a:xfrm>
            <a:off x="390801" y="1087454"/>
            <a:ext cx="8145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cap="small" dirty="0">
                <a:solidFill>
                  <a:srgbClr val="D39B15"/>
                </a:solidFill>
              </a:rPr>
              <a:t>BEE 1.0</a:t>
            </a:r>
            <a:endParaRPr lang="en-US" sz="3200" b="1" cap="small" dirty="0">
              <a:solidFill>
                <a:srgbClr val="D39B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15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255512" y="696681"/>
            <a:ext cx="1224136" cy="64807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Gerçek</a:t>
            </a:r>
            <a:r>
              <a:rPr lang="en-US" dirty="0"/>
              <a:t> </a:t>
            </a:r>
            <a:r>
              <a:rPr lang="en-US" dirty="0" err="1"/>
              <a:t>Sistem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703784" y="696681"/>
            <a:ext cx="1224136" cy="64807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Fiziksel</a:t>
            </a:r>
            <a:r>
              <a:rPr lang="en-US" dirty="0"/>
              <a:t> Model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52056" y="696681"/>
            <a:ext cx="1512168" cy="64807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Matematiksel</a:t>
            </a:r>
            <a:r>
              <a:rPr lang="en-US" dirty="0"/>
              <a:t> Model</a:t>
            </a:r>
          </a:p>
        </p:txBody>
      </p:sp>
      <p:cxnSp>
        <p:nvCxnSpPr>
          <p:cNvPr id="21" name="Straight Arrow Connector 20"/>
          <p:cNvCxnSpPr>
            <a:stCxn id="18" idx="3"/>
            <a:endCxn id="19" idx="1"/>
          </p:cNvCxnSpPr>
          <p:nvPr/>
        </p:nvCxnSpPr>
        <p:spPr>
          <a:xfrm>
            <a:off x="2479648" y="1020717"/>
            <a:ext cx="1224136" cy="0"/>
          </a:xfrm>
          <a:prstGeom prst="straightConnector1">
            <a:avLst/>
          </a:prstGeom>
          <a:ln w="38100">
            <a:solidFill>
              <a:srgbClr val="D39B15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927920" y="1020717"/>
            <a:ext cx="1224136" cy="0"/>
          </a:xfrm>
          <a:prstGeom prst="straightConnector1">
            <a:avLst/>
          </a:prstGeom>
          <a:ln w="38100">
            <a:solidFill>
              <a:srgbClr val="D39B15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 rot="12197913">
            <a:off x="1331244" y="1918368"/>
            <a:ext cx="2304256" cy="1420037"/>
          </a:xfrm>
          <a:prstGeom prst="ellipse">
            <a:avLst/>
          </a:prstGeom>
          <a:solidFill>
            <a:srgbClr val="D39B15"/>
          </a:solidFill>
          <a:ln w="34925"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2771404" y="2776972"/>
            <a:ext cx="648072" cy="959228"/>
          </a:xfrm>
          <a:prstGeom prst="line">
            <a:avLst/>
          </a:prstGeom>
          <a:ln w="31750"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387672" y="3572795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3581617" y="2899781"/>
            <a:ext cx="875701" cy="84514"/>
          </a:xfrm>
          <a:prstGeom prst="line">
            <a:avLst/>
          </a:prstGeom>
          <a:ln w="31750"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27588" y="279962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44044" y="1731018"/>
            <a:ext cx="1728192" cy="64807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Bünye</a:t>
            </a:r>
            <a:r>
              <a:rPr lang="en-US" dirty="0"/>
              <a:t> </a:t>
            </a:r>
            <a:r>
              <a:rPr lang="en-US" dirty="0" err="1"/>
              <a:t>denklemleri</a:t>
            </a:r>
            <a:endParaRPr lang="en-US" dirty="0"/>
          </a:p>
        </p:txBody>
      </p:sp>
      <p:cxnSp>
        <p:nvCxnSpPr>
          <p:cNvPr id="29" name="Straight Connector 28"/>
          <p:cNvCxnSpPr>
            <a:stCxn id="28" idx="2"/>
          </p:cNvCxnSpPr>
          <p:nvPr/>
        </p:nvCxnSpPr>
        <p:spPr>
          <a:xfrm>
            <a:off x="6908140" y="2379090"/>
            <a:ext cx="0" cy="360040"/>
          </a:xfrm>
          <a:prstGeom prst="line">
            <a:avLst/>
          </a:prstGeom>
          <a:ln w="38100">
            <a:solidFill>
              <a:srgbClr val="D3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044044" y="2739130"/>
            <a:ext cx="1728192" cy="64807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Diferansiyel</a:t>
            </a:r>
            <a:r>
              <a:rPr lang="en-US" dirty="0"/>
              <a:t> </a:t>
            </a:r>
            <a:r>
              <a:rPr lang="en-US" dirty="0" err="1"/>
              <a:t>denklemler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6301012" y="3835159"/>
            <a:ext cx="607128" cy="5229"/>
          </a:xfrm>
          <a:prstGeom prst="straightConnector1">
            <a:avLst/>
          </a:prstGeom>
          <a:ln w="38100">
            <a:solidFill>
              <a:srgbClr val="D39B1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572820" y="3516352"/>
            <a:ext cx="1728192" cy="648072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İntegral </a:t>
            </a:r>
            <a:r>
              <a:rPr lang="en-US" dirty="0" err="1"/>
              <a:t>denklemler</a:t>
            </a:r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6908140" y="1353836"/>
            <a:ext cx="0" cy="360040"/>
          </a:xfrm>
          <a:prstGeom prst="line">
            <a:avLst/>
          </a:prstGeom>
          <a:ln w="38100">
            <a:solidFill>
              <a:srgbClr val="D3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30" idx="2"/>
          </p:cNvCxnSpPr>
          <p:nvPr/>
        </p:nvCxnSpPr>
        <p:spPr>
          <a:xfrm>
            <a:off x="6908140" y="3387202"/>
            <a:ext cx="0" cy="453186"/>
          </a:xfrm>
          <a:prstGeom prst="line">
            <a:avLst/>
          </a:prstGeom>
          <a:ln w="38100">
            <a:solidFill>
              <a:srgbClr val="D39B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ight Brace 34"/>
          <p:cNvSpPr/>
          <p:nvPr/>
        </p:nvSpPr>
        <p:spPr>
          <a:xfrm>
            <a:off x="3714368" y="4350247"/>
            <a:ext cx="216024" cy="1694559"/>
          </a:xfrm>
          <a:prstGeom prst="rightBrace">
            <a:avLst/>
          </a:prstGeom>
          <a:ln w="38100">
            <a:solidFill>
              <a:srgbClr val="0000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27" y="4079099"/>
            <a:ext cx="3057790" cy="2033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930391" y="4337795"/>
            <a:ext cx="51217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90"/>
                </a:solidFill>
              </a:rPr>
              <a:t>Bünye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denklemlerini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içeren</a:t>
            </a:r>
            <a:r>
              <a:rPr lang="en-US" sz="2000" dirty="0">
                <a:solidFill>
                  <a:srgbClr val="000090"/>
                </a:solidFill>
              </a:rPr>
              <a:t> integral </a:t>
            </a:r>
            <a:r>
              <a:rPr lang="en-US" sz="2000" dirty="0" err="1">
                <a:solidFill>
                  <a:srgbClr val="000090"/>
                </a:solidFill>
              </a:rPr>
              <a:t>denklemler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sınır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integralleri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halinde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ifade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edilir</a:t>
            </a:r>
            <a:endParaRPr lang="en-US" sz="2000" dirty="0">
              <a:solidFill>
                <a:srgbClr val="000090"/>
              </a:solidFill>
            </a:endParaRPr>
          </a:p>
          <a:p>
            <a:r>
              <a:rPr lang="en-US" sz="2000" b="1" dirty="0" err="1">
                <a:solidFill>
                  <a:srgbClr val="D39B15"/>
                </a:solidFill>
              </a:rPr>
              <a:t>Bilinmeyenleri</a:t>
            </a:r>
            <a:r>
              <a:rPr lang="en-US" sz="2000" b="1" dirty="0">
                <a:solidFill>
                  <a:srgbClr val="D39B15"/>
                </a:solidFill>
              </a:rPr>
              <a:t> </a:t>
            </a:r>
            <a:r>
              <a:rPr lang="en-US" sz="2000" b="1" dirty="0" err="1">
                <a:solidFill>
                  <a:srgbClr val="D39B15"/>
                </a:solidFill>
              </a:rPr>
              <a:t>bulmak</a:t>
            </a:r>
            <a:r>
              <a:rPr lang="en-US" sz="2000" b="1" dirty="0">
                <a:solidFill>
                  <a:srgbClr val="D39B15"/>
                </a:solidFill>
              </a:rPr>
              <a:t> </a:t>
            </a:r>
            <a:r>
              <a:rPr lang="en-US" sz="2000" b="1" dirty="0" err="1">
                <a:solidFill>
                  <a:srgbClr val="D39B15"/>
                </a:solidFill>
              </a:rPr>
              <a:t>için</a:t>
            </a:r>
            <a:r>
              <a:rPr lang="en-US" sz="2000" b="1" dirty="0">
                <a:solidFill>
                  <a:srgbClr val="D39B15"/>
                </a:solidFill>
              </a:rPr>
              <a:t>:</a:t>
            </a:r>
          </a:p>
          <a:p>
            <a:r>
              <a:rPr lang="en-US" sz="2000" dirty="0" err="1">
                <a:solidFill>
                  <a:srgbClr val="000090"/>
                </a:solidFill>
              </a:rPr>
              <a:t>Bahsi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geçen</a:t>
            </a:r>
            <a:r>
              <a:rPr lang="en-US" sz="2000" dirty="0">
                <a:solidFill>
                  <a:srgbClr val="000090"/>
                </a:solidFill>
              </a:rPr>
              <a:t> integral </a:t>
            </a:r>
            <a:r>
              <a:rPr lang="en-US" sz="2000" dirty="0" err="1">
                <a:solidFill>
                  <a:srgbClr val="000090"/>
                </a:solidFill>
              </a:rPr>
              <a:t>denklemler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sayısal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olarak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çözülür</a:t>
            </a:r>
            <a:r>
              <a:rPr lang="en-US" sz="2000" dirty="0">
                <a:solidFill>
                  <a:srgbClr val="000090"/>
                </a:solidFill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4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444" y="989509"/>
            <a:ext cx="3057790" cy="2033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91" y="989509"/>
            <a:ext cx="3072101" cy="214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1" name="Straight Arrow Connector 40"/>
          <p:cNvCxnSpPr/>
          <p:nvPr/>
        </p:nvCxnSpPr>
        <p:spPr>
          <a:xfrm flipV="1">
            <a:off x="1435100" y="2582488"/>
            <a:ext cx="400597" cy="71329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83185" y="3244978"/>
            <a:ext cx="45871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D39B15"/>
                </a:solidFill>
              </a:rPr>
              <a:t>FEM </a:t>
            </a:r>
            <a:r>
              <a:rPr lang="en-US" sz="2400" b="1" dirty="0" err="1">
                <a:solidFill>
                  <a:srgbClr val="D39B15"/>
                </a:solidFill>
              </a:rPr>
              <a:t>ya</a:t>
            </a:r>
            <a:r>
              <a:rPr lang="en-US" sz="2400" b="1" dirty="0">
                <a:solidFill>
                  <a:srgbClr val="D39B15"/>
                </a:solidFill>
              </a:rPr>
              <a:t> da FVM:</a:t>
            </a:r>
          </a:p>
          <a:p>
            <a:r>
              <a:rPr lang="en-US" sz="2000" dirty="0" err="1">
                <a:solidFill>
                  <a:srgbClr val="000090"/>
                </a:solidFill>
              </a:rPr>
              <a:t>Çözüm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bölgesi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içinde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süreklilik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koşulları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ve</a:t>
            </a:r>
            <a:br>
              <a:rPr lang="en-US" sz="2000" dirty="0">
                <a:solidFill>
                  <a:srgbClr val="000090"/>
                </a:solidFill>
              </a:rPr>
            </a:br>
            <a:r>
              <a:rPr lang="en-US" sz="2000" dirty="0" err="1">
                <a:solidFill>
                  <a:srgbClr val="000090"/>
                </a:solidFill>
              </a:rPr>
              <a:t>bünye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denklemleri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elemanlar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arasında</a:t>
            </a:r>
            <a:br>
              <a:rPr lang="en-US" sz="2000" dirty="0">
                <a:solidFill>
                  <a:srgbClr val="000090"/>
                </a:solidFill>
              </a:rPr>
            </a:br>
            <a:r>
              <a:rPr lang="en-US" sz="2000" dirty="0" err="1">
                <a:solidFill>
                  <a:srgbClr val="000090"/>
                </a:solidFill>
              </a:rPr>
              <a:t>yaklaşık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olarak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ifade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edilir</a:t>
            </a:r>
            <a:r>
              <a:rPr lang="en-US" sz="2000" dirty="0">
                <a:solidFill>
                  <a:srgbClr val="000090"/>
                </a:solidFill>
              </a:rPr>
              <a:t>.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6588224" y="2438472"/>
            <a:ext cx="144028" cy="115212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770349" y="3302256"/>
            <a:ext cx="446255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39B15"/>
                </a:solidFill>
              </a:rPr>
              <a:t>BEM: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>
                <a:solidFill>
                  <a:srgbClr val="000090"/>
                </a:solidFill>
              </a:rPr>
              <a:t>Asal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çözümler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analitik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olarak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elde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edilir</a:t>
            </a:r>
            <a:r>
              <a:rPr lang="en-US" sz="2000" dirty="0">
                <a:solidFill>
                  <a:srgbClr val="000090"/>
                </a:solidFill>
              </a:rPr>
              <a:t>; </a:t>
            </a:r>
            <a:r>
              <a:rPr lang="en-US" sz="2000" dirty="0" err="1">
                <a:solidFill>
                  <a:srgbClr val="000090"/>
                </a:solidFill>
              </a:rPr>
              <a:t>bu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anlamda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bünye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denklemleri</a:t>
            </a:r>
            <a:r>
              <a:rPr lang="en-US" sz="2000" dirty="0">
                <a:solidFill>
                  <a:srgbClr val="000090"/>
                </a:solidFill>
              </a:rPr>
              <a:t> tam </a:t>
            </a:r>
            <a:r>
              <a:rPr lang="en-US" sz="2000" dirty="0" err="1">
                <a:solidFill>
                  <a:srgbClr val="000090"/>
                </a:solidFill>
              </a:rPr>
              <a:t>olarak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integre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edilmektedir</a:t>
            </a:r>
            <a:r>
              <a:rPr lang="en-US" sz="2000" dirty="0">
                <a:solidFill>
                  <a:srgbClr val="00009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>
                <a:solidFill>
                  <a:srgbClr val="000090"/>
                </a:solidFill>
              </a:rPr>
              <a:t>Çözüm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bölgesi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içinde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süreklilik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koşulları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doğal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olarak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sağlanır</a:t>
            </a:r>
            <a:r>
              <a:rPr lang="en-US" sz="2000" dirty="0">
                <a:solidFill>
                  <a:srgbClr val="00009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>
                <a:solidFill>
                  <a:srgbClr val="000090"/>
                </a:solidFill>
              </a:rPr>
              <a:t>Ortaya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çıkan</a:t>
            </a:r>
            <a:r>
              <a:rPr lang="en-US" sz="2000" dirty="0">
                <a:solidFill>
                  <a:srgbClr val="000090"/>
                </a:solidFill>
              </a:rPr>
              <a:t> integral </a:t>
            </a:r>
            <a:r>
              <a:rPr lang="en-US" sz="2000" dirty="0" err="1">
                <a:solidFill>
                  <a:srgbClr val="000090"/>
                </a:solidFill>
              </a:rPr>
              <a:t>denklemler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sayısal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olarak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çözülür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7504" y="4559606"/>
            <a:ext cx="4464496" cy="1531724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D39B15"/>
                </a:solidFill>
              </a:rPr>
              <a:t>Bu </a:t>
            </a:r>
            <a:r>
              <a:rPr lang="en-US" sz="2000" dirty="0" err="1">
                <a:solidFill>
                  <a:srgbClr val="D39B15"/>
                </a:solidFill>
              </a:rPr>
              <a:t>nedenle</a:t>
            </a:r>
            <a:r>
              <a:rPr lang="en-US" sz="2000" dirty="0">
                <a:solidFill>
                  <a:srgbClr val="D39B15"/>
                </a:solidFill>
              </a:rPr>
              <a:t> BEM, </a:t>
            </a:r>
            <a:r>
              <a:rPr lang="en-US" sz="2000" dirty="0" err="1">
                <a:solidFill>
                  <a:srgbClr val="D39B15"/>
                </a:solidFill>
              </a:rPr>
              <a:t>yarı-analitik</a:t>
            </a:r>
            <a:r>
              <a:rPr lang="en-US" sz="2000" dirty="0">
                <a:solidFill>
                  <a:srgbClr val="D39B15"/>
                </a:solidFill>
              </a:rPr>
              <a:t> </a:t>
            </a:r>
            <a:r>
              <a:rPr lang="en-US" sz="2000" dirty="0" err="1">
                <a:solidFill>
                  <a:srgbClr val="D39B15"/>
                </a:solidFill>
              </a:rPr>
              <a:t>bir</a:t>
            </a:r>
            <a:r>
              <a:rPr lang="en-US" sz="2000" dirty="0">
                <a:solidFill>
                  <a:srgbClr val="D39B15"/>
                </a:solidFill>
              </a:rPr>
              <a:t> </a:t>
            </a:r>
            <a:r>
              <a:rPr lang="en-US" sz="2000" dirty="0" err="1">
                <a:solidFill>
                  <a:srgbClr val="D39B15"/>
                </a:solidFill>
              </a:rPr>
              <a:t>yöntem</a:t>
            </a:r>
            <a:r>
              <a:rPr lang="en-US" sz="2000" dirty="0">
                <a:solidFill>
                  <a:srgbClr val="D39B15"/>
                </a:solidFill>
              </a:rPr>
              <a:t> </a:t>
            </a:r>
            <a:r>
              <a:rPr lang="en-US" sz="2000" dirty="0" err="1">
                <a:solidFill>
                  <a:srgbClr val="D39B15"/>
                </a:solidFill>
              </a:rPr>
              <a:t>olarak</a:t>
            </a:r>
            <a:r>
              <a:rPr lang="en-US" sz="2000" dirty="0">
                <a:solidFill>
                  <a:srgbClr val="D39B15"/>
                </a:solidFill>
              </a:rPr>
              <a:t> </a:t>
            </a:r>
            <a:r>
              <a:rPr lang="en-US" sz="2000" dirty="0" err="1">
                <a:solidFill>
                  <a:srgbClr val="D39B15"/>
                </a:solidFill>
              </a:rPr>
              <a:t>adlandırılır</a:t>
            </a:r>
            <a:r>
              <a:rPr lang="en-US" sz="2000" dirty="0">
                <a:solidFill>
                  <a:srgbClr val="D39B15"/>
                </a:solidFill>
              </a:rPr>
              <a:t>.</a:t>
            </a:r>
          </a:p>
          <a:p>
            <a:r>
              <a:rPr lang="en-US" sz="2000" dirty="0">
                <a:solidFill>
                  <a:srgbClr val="D39B15"/>
                </a:solidFill>
              </a:rPr>
              <a:t>BEM </a:t>
            </a:r>
            <a:r>
              <a:rPr lang="en-US" sz="2000" dirty="0" err="1">
                <a:solidFill>
                  <a:srgbClr val="D39B15"/>
                </a:solidFill>
              </a:rPr>
              <a:t>çözümleri</a:t>
            </a:r>
            <a:r>
              <a:rPr lang="en-US" sz="2000" dirty="0">
                <a:solidFill>
                  <a:srgbClr val="D39B15"/>
                </a:solidFill>
              </a:rPr>
              <a:t>, </a:t>
            </a:r>
            <a:r>
              <a:rPr lang="en-US" sz="2000" dirty="0" err="1">
                <a:solidFill>
                  <a:srgbClr val="D39B15"/>
                </a:solidFill>
              </a:rPr>
              <a:t>birçok</a:t>
            </a:r>
            <a:r>
              <a:rPr lang="en-US" sz="2000" dirty="0">
                <a:solidFill>
                  <a:srgbClr val="D39B15"/>
                </a:solidFill>
              </a:rPr>
              <a:t> </a:t>
            </a:r>
            <a:r>
              <a:rPr lang="en-US" sz="2000" dirty="0" err="1">
                <a:solidFill>
                  <a:srgbClr val="D39B15"/>
                </a:solidFill>
              </a:rPr>
              <a:t>problemde</a:t>
            </a:r>
            <a:r>
              <a:rPr lang="en-US" sz="2000" dirty="0">
                <a:solidFill>
                  <a:srgbClr val="D39B15"/>
                </a:solidFill>
              </a:rPr>
              <a:t>, FEM </a:t>
            </a:r>
            <a:r>
              <a:rPr lang="en-US" sz="2000" dirty="0" err="1">
                <a:solidFill>
                  <a:srgbClr val="D39B15"/>
                </a:solidFill>
              </a:rPr>
              <a:t>ve</a:t>
            </a:r>
            <a:r>
              <a:rPr lang="en-US" sz="2000" dirty="0">
                <a:solidFill>
                  <a:srgbClr val="D39B15"/>
                </a:solidFill>
              </a:rPr>
              <a:t> FVM </a:t>
            </a:r>
            <a:r>
              <a:rPr lang="en-US" sz="2000" dirty="0" err="1">
                <a:solidFill>
                  <a:srgbClr val="D39B15"/>
                </a:solidFill>
              </a:rPr>
              <a:t>çözümlerine</a:t>
            </a:r>
            <a:r>
              <a:rPr lang="en-US" sz="2000" dirty="0">
                <a:solidFill>
                  <a:srgbClr val="D39B15"/>
                </a:solidFill>
              </a:rPr>
              <a:t> </a:t>
            </a:r>
            <a:r>
              <a:rPr lang="en-US" sz="2000" dirty="0" err="1">
                <a:solidFill>
                  <a:srgbClr val="D39B15"/>
                </a:solidFill>
              </a:rPr>
              <a:t>göre</a:t>
            </a:r>
            <a:r>
              <a:rPr lang="en-US" sz="2000" dirty="0">
                <a:solidFill>
                  <a:srgbClr val="D39B15"/>
                </a:solidFill>
              </a:rPr>
              <a:t> </a:t>
            </a:r>
            <a:r>
              <a:rPr lang="en-US" sz="2000" dirty="0" err="1">
                <a:solidFill>
                  <a:srgbClr val="D39B15"/>
                </a:solidFill>
              </a:rPr>
              <a:t>daha</a:t>
            </a:r>
            <a:r>
              <a:rPr lang="en-US" sz="2000" dirty="0">
                <a:solidFill>
                  <a:srgbClr val="D39B15"/>
                </a:solidFill>
              </a:rPr>
              <a:t> </a:t>
            </a:r>
            <a:r>
              <a:rPr lang="en-US" sz="2000" dirty="0" err="1">
                <a:solidFill>
                  <a:srgbClr val="D39B15"/>
                </a:solidFill>
              </a:rPr>
              <a:t>hassas</a:t>
            </a:r>
            <a:r>
              <a:rPr lang="en-US" sz="2000" dirty="0">
                <a:solidFill>
                  <a:srgbClr val="D39B15"/>
                </a:solidFill>
              </a:rPr>
              <a:t> </a:t>
            </a:r>
            <a:r>
              <a:rPr lang="en-US" sz="2000" dirty="0" err="1">
                <a:solidFill>
                  <a:srgbClr val="D39B15"/>
                </a:solidFill>
              </a:rPr>
              <a:t>sonuçlar</a:t>
            </a:r>
            <a:r>
              <a:rPr lang="en-US" sz="2000" dirty="0">
                <a:solidFill>
                  <a:srgbClr val="D39B15"/>
                </a:solidFill>
              </a:rPr>
              <a:t> </a:t>
            </a:r>
            <a:r>
              <a:rPr lang="en-US" sz="2000" dirty="0" err="1">
                <a:solidFill>
                  <a:srgbClr val="D39B15"/>
                </a:solidFill>
              </a:rPr>
              <a:t>verirler</a:t>
            </a:r>
            <a:r>
              <a:rPr lang="en-US" sz="2000" dirty="0">
                <a:solidFill>
                  <a:srgbClr val="D39B15"/>
                </a:solidFill>
              </a:rPr>
              <a:t>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90800" y="464179"/>
            <a:ext cx="87531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90"/>
                </a:solidFill>
              </a:rPr>
              <a:t>Sınır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Eleman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Yöntemi</a:t>
            </a:r>
            <a:r>
              <a:rPr lang="en-US" sz="3200" dirty="0">
                <a:solidFill>
                  <a:srgbClr val="000090"/>
                </a:solidFill>
              </a:rPr>
              <a:t>: </a:t>
            </a:r>
            <a:r>
              <a:rPr lang="en-US" sz="3200" dirty="0" err="1">
                <a:solidFill>
                  <a:srgbClr val="000090"/>
                </a:solidFill>
              </a:rPr>
              <a:t>Avantaj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ve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Dezavantajlar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06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83185" y="6142130"/>
            <a:ext cx="8768470" cy="36633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0" y="6073845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small" dirty="0">
                <a:solidFill>
                  <a:srgbClr val="D39B15"/>
                </a:solidFill>
              </a:rPr>
              <a:t>BEE v1.0</a:t>
            </a:r>
            <a:r>
              <a:rPr lang="en-US" sz="2400" cap="small" dirty="0">
                <a:solidFill>
                  <a:srgbClr val="D39B15"/>
                </a:solidFill>
              </a:rPr>
              <a:t> </a:t>
            </a:r>
          </a:p>
          <a:p>
            <a:pPr algn="ctr"/>
            <a:r>
              <a:rPr lang="tr-TR" sz="2400" dirty="0">
                <a:solidFill>
                  <a:srgbClr val="000090"/>
                </a:solidFill>
                <a:cs typeface="Tahoma"/>
              </a:rPr>
              <a:t>Mühendislik için Sınır Eleman Yöntemi</a:t>
            </a:r>
          </a:p>
          <a:p>
            <a:pPr algn="ctr"/>
            <a:r>
              <a:rPr lang="en-US" sz="2400" cap="small" dirty="0">
                <a:solidFill>
                  <a:srgbClr val="000090"/>
                </a:solidFill>
              </a:rPr>
              <a:t> </a:t>
            </a:r>
            <a:endParaRPr lang="en-US" sz="2400" cap="small" dirty="0">
              <a:solidFill>
                <a:srgbClr val="D39B15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0800" y="565779"/>
            <a:ext cx="87531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90"/>
                </a:solidFill>
              </a:rPr>
              <a:t>Sınır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Eleman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Yöntemi</a:t>
            </a:r>
            <a:r>
              <a:rPr lang="en-US" sz="3200" dirty="0">
                <a:solidFill>
                  <a:srgbClr val="000090"/>
                </a:solidFill>
              </a:rPr>
              <a:t>: </a:t>
            </a:r>
            <a:r>
              <a:rPr lang="en-US" sz="3200" dirty="0" err="1">
                <a:solidFill>
                  <a:srgbClr val="000090"/>
                </a:solidFill>
              </a:rPr>
              <a:t>Avantaj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ve</a:t>
            </a:r>
            <a:r>
              <a:rPr lang="en-US" sz="3200" dirty="0">
                <a:solidFill>
                  <a:srgbClr val="000090"/>
                </a:solidFill>
              </a:rPr>
              <a:t> </a:t>
            </a:r>
            <a:r>
              <a:rPr lang="en-US" sz="3200" dirty="0" err="1">
                <a:solidFill>
                  <a:srgbClr val="000090"/>
                </a:solidFill>
              </a:rPr>
              <a:t>Dezavantajlar</a:t>
            </a:r>
            <a:endParaRPr lang="en-US" sz="3200" dirty="0">
              <a:solidFill>
                <a:srgbClr val="00009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4073044"/>
              </p:ext>
            </p:extLst>
          </p:nvPr>
        </p:nvGraphicFramePr>
        <p:xfrm>
          <a:off x="5679538" y="1462997"/>
          <a:ext cx="3464462" cy="4270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Bitmap Image" r:id="rId3" imgW="3486637" imgH="4296375" progId="PBrush">
                  <p:embed/>
                </p:oleObj>
              </mc:Choice>
              <mc:Fallback>
                <p:oleObj name="Bitmap Image" r:id="rId3" imgW="3486637" imgH="4296375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9538" y="1462997"/>
                        <a:ext cx="3464462" cy="42709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>
          <a:xfrm>
            <a:off x="5076056" y="2156956"/>
            <a:ext cx="1656184" cy="323166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504" y="1287410"/>
            <a:ext cx="55354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90"/>
                </a:solidFill>
              </a:rPr>
              <a:t>Özellikle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üç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boyutlu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ve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karmaşık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geometriye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sahip</a:t>
            </a:r>
            <a:endParaRPr lang="en-US" sz="2000" dirty="0">
              <a:solidFill>
                <a:srgbClr val="000090"/>
              </a:solidFill>
            </a:endParaRPr>
          </a:p>
          <a:p>
            <a:r>
              <a:rPr lang="en-US" sz="2000" dirty="0" err="1">
                <a:solidFill>
                  <a:srgbClr val="000090"/>
                </a:solidFill>
              </a:rPr>
              <a:t>problemlerde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sadece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yüzeyin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ayrıklaştırılması</a:t>
            </a:r>
            <a:r>
              <a:rPr lang="en-US" sz="2000" dirty="0">
                <a:solidFill>
                  <a:srgbClr val="000090"/>
                </a:solidFill>
              </a:rPr>
              <a:t> hem </a:t>
            </a:r>
            <a:r>
              <a:rPr lang="en-US" sz="2000" dirty="0" err="1">
                <a:solidFill>
                  <a:srgbClr val="000090"/>
                </a:solidFill>
              </a:rPr>
              <a:t>bilinmeyen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sayısını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oldukça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azaltır</a:t>
            </a:r>
            <a:r>
              <a:rPr lang="en-US" sz="2000" dirty="0">
                <a:solidFill>
                  <a:srgbClr val="000090"/>
                </a:solidFill>
              </a:rPr>
              <a:t>, hem de </a:t>
            </a:r>
            <a:r>
              <a:rPr lang="en-US" sz="2000" dirty="0" err="1">
                <a:solidFill>
                  <a:srgbClr val="000090"/>
                </a:solidFill>
              </a:rPr>
              <a:t>modelleme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süresini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kısaltır</a:t>
            </a:r>
            <a:r>
              <a:rPr lang="en-US" sz="2000" dirty="0">
                <a:solidFill>
                  <a:srgbClr val="000090"/>
                </a:solidFill>
              </a:rPr>
              <a:t>.</a:t>
            </a:r>
          </a:p>
        </p:txBody>
      </p:sp>
      <p:cxnSp>
        <p:nvCxnSpPr>
          <p:cNvPr id="16" name="Straight Arrow Connector 15"/>
          <p:cNvCxnSpPr>
            <a:stCxn id="18" idx="3"/>
          </p:cNvCxnSpPr>
          <p:nvPr/>
        </p:nvCxnSpPr>
        <p:spPr>
          <a:xfrm flipV="1">
            <a:off x="5640573" y="3717034"/>
            <a:ext cx="623615" cy="148284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8" idx="3"/>
          </p:cNvCxnSpPr>
          <p:nvPr/>
        </p:nvCxnSpPr>
        <p:spPr>
          <a:xfrm flipV="1">
            <a:off x="5640573" y="5015214"/>
            <a:ext cx="2819859" cy="18466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2305" y="4692046"/>
            <a:ext cx="5528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90"/>
                </a:solidFill>
              </a:rPr>
              <a:t>Ayrıca</a:t>
            </a:r>
            <a:r>
              <a:rPr lang="en-US" sz="2000" dirty="0">
                <a:solidFill>
                  <a:srgbClr val="000090"/>
                </a:solidFill>
              </a:rPr>
              <a:t>, </a:t>
            </a:r>
            <a:r>
              <a:rPr lang="en-US" sz="2000" dirty="0" err="1">
                <a:solidFill>
                  <a:srgbClr val="000090"/>
                </a:solidFill>
              </a:rPr>
              <a:t>sistemi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belirli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bir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noktada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kesmenin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gereği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yoktur</a:t>
            </a:r>
            <a:r>
              <a:rPr lang="en-US" sz="2000" dirty="0">
                <a:solidFill>
                  <a:srgbClr val="000090"/>
                </a:solidFill>
              </a:rPr>
              <a:t>. </a:t>
            </a:r>
            <a:r>
              <a:rPr lang="en-US" sz="2000" dirty="0" err="1">
                <a:solidFill>
                  <a:srgbClr val="000090"/>
                </a:solidFill>
              </a:rPr>
              <a:t>Çok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büyük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çözüm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bölgeleri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kolaylıkla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analiz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edilebilir</a:t>
            </a:r>
            <a:r>
              <a:rPr lang="en-US" sz="2000" dirty="0">
                <a:solidFill>
                  <a:srgbClr val="000090"/>
                </a:solidFill>
              </a:rPr>
              <a:t>.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292080" y="3059724"/>
            <a:ext cx="1944216" cy="3340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5167" y="2768442"/>
            <a:ext cx="55354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90"/>
                </a:solidFill>
              </a:rPr>
              <a:t>Ağ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yapısını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oluşturan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elemanların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süreklilik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ve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bağlılık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koşulları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yoktur</a:t>
            </a:r>
            <a:r>
              <a:rPr lang="en-US" sz="2000" dirty="0">
                <a:solidFill>
                  <a:srgbClr val="000090"/>
                </a:solidFill>
              </a:rPr>
              <a:t>. </a:t>
            </a:r>
            <a:r>
              <a:rPr lang="en-US" sz="2000" dirty="0" err="1">
                <a:solidFill>
                  <a:srgbClr val="000090"/>
                </a:solidFill>
              </a:rPr>
              <a:t>Ağ</a:t>
            </a:r>
            <a:r>
              <a:rPr lang="en-US" sz="2000" dirty="0">
                <a:solidFill>
                  <a:srgbClr val="000090"/>
                </a:solidFill>
              </a:rPr>
              <a:t>, </a:t>
            </a:r>
            <a:r>
              <a:rPr lang="en-US" sz="2000" dirty="0" err="1">
                <a:solidFill>
                  <a:srgbClr val="000090"/>
                </a:solidFill>
              </a:rPr>
              <a:t>rahatça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ve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hızlı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bir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şekilde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örülebilir</a:t>
            </a:r>
            <a:r>
              <a:rPr lang="en-US" sz="2000" dirty="0">
                <a:solidFill>
                  <a:srgbClr val="000090"/>
                </a:solidFill>
              </a:rPr>
              <a:t>, </a:t>
            </a:r>
            <a:r>
              <a:rPr lang="en-US" sz="2000" dirty="0" err="1">
                <a:solidFill>
                  <a:srgbClr val="000090"/>
                </a:solidFill>
              </a:rPr>
              <a:t>paralel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ağ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örme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algoritmaları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kullanılabilir</a:t>
            </a:r>
            <a:r>
              <a:rPr lang="en-US" sz="2000" dirty="0">
                <a:solidFill>
                  <a:srgbClr val="000090"/>
                </a:solidFill>
              </a:rPr>
              <a:t> (FEM </a:t>
            </a:r>
            <a:r>
              <a:rPr lang="en-US" sz="2000" dirty="0" err="1">
                <a:solidFill>
                  <a:srgbClr val="000090"/>
                </a:solidFill>
              </a:rPr>
              <a:t>ve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FVMde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ayrıklaştırmanın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paralel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olması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mümkün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değildir</a:t>
            </a:r>
            <a:r>
              <a:rPr lang="en-US" sz="2000" dirty="0">
                <a:solidFill>
                  <a:srgbClr val="000090"/>
                </a:solidFill>
              </a:rPr>
              <a:t>).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02564" y="5672281"/>
            <a:ext cx="3660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rgbClr val="000090"/>
                </a:solidFill>
              </a:rPr>
              <a:t>Ekstrüzyon</a:t>
            </a:r>
            <a:r>
              <a:rPr lang="en-US" sz="1000" dirty="0">
                <a:solidFill>
                  <a:srgbClr val="000090"/>
                </a:solidFill>
              </a:rPr>
              <a:t> </a:t>
            </a:r>
            <a:r>
              <a:rPr lang="en-US" sz="1000" dirty="0" err="1">
                <a:solidFill>
                  <a:srgbClr val="000090"/>
                </a:solidFill>
              </a:rPr>
              <a:t>problemi</a:t>
            </a:r>
            <a:r>
              <a:rPr lang="en-US" sz="1000" dirty="0">
                <a:solidFill>
                  <a:srgbClr val="000090"/>
                </a:solidFill>
              </a:rPr>
              <a:t> </a:t>
            </a:r>
            <a:r>
              <a:rPr lang="en-US" sz="1000" dirty="0" err="1">
                <a:solidFill>
                  <a:srgbClr val="000090"/>
                </a:solidFill>
              </a:rPr>
              <a:t>için</a:t>
            </a:r>
            <a:r>
              <a:rPr lang="en-US" sz="1000" dirty="0">
                <a:solidFill>
                  <a:srgbClr val="000090"/>
                </a:solidFill>
              </a:rPr>
              <a:t> FEM </a:t>
            </a:r>
            <a:r>
              <a:rPr lang="en-US" sz="1000" dirty="0" err="1">
                <a:solidFill>
                  <a:srgbClr val="000090"/>
                </a:solidFill>
              </a:rPr>
              <a:t>modeli</a:t>
            </a:r>
            <a:endParaRPr lang="en-US" sz="1000" dirty="0">
              <a:solidFill>
                <a:srgbClr val="000090"/>
              </a:solidFill>
            </a:endParaRPr>
          </a:p>
          <a:p>
            <a:r>
              <a:rPr lang="en-US" sz="1000" dirty="0" err="1">
                <a:solidFill>
                  <a:srgbClr val="000090"/>
                </a:solidFill>
              </a:rPr>
              <a:t>İzzet</a:t>
            </a:r>
            <a:r>
              <a:rPr lang="en-US" sz="1000" dirty="0">
                <a:solidFill>
                  <a:srgbClr val="000090"/>
                </a:solidFill>
              </a:rPr>
              <a:t> </a:t>
            </a:r>
            <a:r>
              <a:rPr lang="en-US" sz="1000" dirty="0" err="1">
                <a:solidFill>
                  <a:srgbClr val="000090"/>
                </a:solidFill>
              </a:rPr>
              <a:t>Özdemir</a:t>
            </a:r>
            <a:r>
              <a:rPr lang="en-US" sz="1000" dirty="0">
                <a:solidFill>
                  <a:srgbClr val="000090"/>
                </a:solidFill>
              </a:rPr>
              <a:t>, </a:t>
            </a:r>
            <a:r>
              <a:rPr lang="en-US" sz="1000" dirty="0" err="1">
                <a:solidFill>
                  <a:srgbClr val="000090"/>
                </a:solidFill>
              </a:rPr>
              <a:t>Hakan</a:t>
            </a:r>
            <a:r>
              <a:rPr lang="en-US" sz="1000" dirty="0">
                <a:solidFill>
                  <a:srgbClr val="000090"/>
                </a:solidFill>
              </a:rPr>
              <a:t> </a:t>
            </a:r>
            <a:r>
              <a:rPr lang="en-US" sz="1000" dirty="0" err="1">
                <a:solidFill>
                  <a:srgbClr val="000090"/>
                </a:solidFill>
              </a:rPr>
              <a:t>Kalkan</a:t>
            </a:r>
            <a:r>
              <a:rPr lang="en-US" sz="1000" dirty="0">
                <a:solidFill>
                  <a:srgbClr val="000090"/>
                </a:solidFill>
              </a:rPr>
              <a:t>, </a:t>
            </a:r>
            <a:r>
              <a:rPr lang="en-US" sz="1000" dirty="0" err="1">
                <a:solidFill>
                  <a:srgbClr val="000090"/>
                </a:solidFill>
              </a:rPr>
              <a:t>İmalat</a:t>
            </a:r>
            <a:r>
              <a:rPr lang="en-US" sz="1000" dirty="0">
                <a:solidFill>
                  <a:srgbClr val="000090"/>
                </a:solidFill>
              </a:rPr>
              <a:t> </a:t>
            </a:r>
            <a:r>
              <a:rPr lang="en-US" sz="1000" dirty="0" err="1">
                <a:solidFill>
                  <a:srgbClr val="000090"/>
                </a:solidFill>
              </a:rPr>
              <a:t>Müh</a:t>
            </a:r>
            <a:r>
              <a:rPr lang="en-US" sz="1000" dirty="0">
                <a:solidFill>
                  <a:srgbClr val="000090"/>
                </a:solidFill>
              </a:rPr>
              <a:t>. </a:t>
            </a:r>
            <a:r>
              <a:rPr lang="en-US" sz="1000" dirty="0" err="1">
                <a:solidFill>
                  <a:srgbClr val="000090"/>
                </a:solidFill>
              </a:rPr>
              <a:t>Böl</a:t>
            </a:r>
            <a:r>
              <a:rPr lang="en-US" sz="1000" dirty="0">
                <a:solidFill>
                  <a:srgbClr val="000090"/>
                </a:solidFill>
              </a:rPr>
              <a:t>., </a:t>
            </a:r>
            <a:r>
              <a:rPr lang="en-US" sz="1000" dirty="0" err="1">
                <a:solidFill>
                  <a:srgbClr val="000090"/>
                </a:solidFill>
              </a:rPr>
              <a:t>Atılım</a:t>
            </a:r>
            <a:r>
              <a:rPr lang="en-US" sz="1000" dirty="0">
                <a:solidFill>
                  <a:srgbClr val="000090"/>
                </a:solidFill>
              </a:rPr>
              <a:t> </a:t>
            </a:r>
            <a:r>
              <a:rPr lang="en-US" sz="1000" dirty="0" err="1">
                <a:solidFill>
                  <a:srgbClr val="000090"/>
                </a:solidFill>
              </a:rPr>
              <a:t>Üniversitesi</a:t>
            </a:r>
            <a:endParaRPr lang="en-US" sz="1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xmlns:p14="http://schemas.microsoft.com/office/powerpoint/2010/main"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1182</Words>
  <Application>Microsoft Macintosh PowerPoint</Application>
  <PresentationFormat>On-screen Show (4:3)</PresentationFormat>
  <Paragraphs>309</Paragraphs>
  <Slides>24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Century Gothic</vt:lpstr>
      <vt:lpstr>Copperplate Gothic Bold</vt:lpstr>
      <vt:lpstr>Tahoma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Bilkent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Barbaros Cetin</dc:creator>
  <cp:lastModifiedBy>Besim Baranoğlu</cp:lastModifiedBy>
  <cp:revision>45</cp:revision>
  <dcterms:created xsi:type="dcterms:W3CDTF">2013-12-22T14:42:49Z</dcterms:created>
  <dcterms:modified xsi:type="dcterms:W3CDTF">2019-08-17T21:02:13Z</dcterms:modified>
</cp:coreProperties>
</file>